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81" r:id="rId3"/>
  </p:sldMasterIdLst>
  <p:notesMasterIdLst>
    <p:notesMasterId r:id="rId43"/>
  </p:notesMasterIdLst>
  <p:sldIdLst>
    <p:sldId id="318" r:id="rId4"/>
    <p:sldId id="377" r:id="rId5"/>
    <p:sldId id="428" r:id="rId6"/>
    <p:sldId id="399" r:id="rId7"/>
    <p:sldId id="398" r:id="rId8"/>
    <p:sldId id="404" r:id="rId9"/>
    <p:sldId id="403" r:id="rId10"/>
    <p:sldId id="402" r:id="rId11"/>
    <p:sldId id="405" r:id="rId12"/>
    <p:sldId id="324" r:id="rId13"/>
    <p:sldId id="406" r:id="rId14"/>
    <p:sldId id="338" r:id="rId15"/>
    <p:sldId id="407" r:id="rId16"/>
    <p:sldId id="327" r:id="rId17"/>
    <p:sldId id="409" r:id="rId18"/>
    <p:sldId id="410" r:id="rId19"/>
    <p:sldId id="379" r:id="rId20"/>
    <p:sldId id="413" r:id="rId21"/>
    <p:sldId id="380" r:id="rId22"/>
    <p:sldId id="415" r:id="rId23"/>
    <p:sldId id="416" r:id="rId24"/>
    <p:sldId id="391" r:id="rId25"/>
    <p:sldId id="417" r:id="rId26"/>
    <p:sldId id="418" r:id="rId27"/>
    <p:sldId id="419" r:id="rId28"/>
    <p:sldId id="420" r:id="rId29"/>
    <p:sldId id="421" r:id="rId30"/>
    <p:sldId id="422" r:id="rId31"/>
    <p:sldId id="423" r:id="rId32"/>
    <p:sldId id="424" r:id="rId33"/>
    <p:sldId id="425" r:id="rId34"/>
    <p:sldId id="426" r:id="rId35"/>
    <p:sldId id="427" r:id="rId36"/>
    <p:sldId id="381" r:id="rId37"/>
    <p:sldId id="430" r:id="rId38"/>
    <p:sldId id="429" r:id="rId39"/>
    <p:sldId id="431" r:id="rId40"/>
    <p:sldId id="319" r:id="rId41"/>
    <p:sldId id="320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F7E8"/>
    <a:srgbClr val="F5FEA4"/>
    <a:srgbClr val="0BA14B"/>
    <a:srgbClr val="0F75BC"/>
    <a:srgbClr val="F7941E"/>
    <a:srgbClr val="7030A0"/>
    <a:srgbClr val="00707B"/>
    <a:srgbClr val="E7E7E7"/>
    <a:srgbClr val="1E1E1E"/>
    <a:srgbClr val="F1F3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37" autoAdjust="0"/>
    <p:restoredTop sz="85229" autoAdjust="0"/>
  </p:normalViewPr>
  <p:slideViewPr>
    <p:cSldViewPr snapToGrid="0">
      <p:cViewPr varScale="1">
        <p:scale>
          <a:sx n="89" d="100"/>
          <a:sy n="89" d="100"/>
        </p:scale>
        <p:origin x="90" y="2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slide" Target="slides/slide3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5F3FE1-0F85-40B5-AD49-D59F8EEBAF88}" type="datetimeFigureOut">
              <a:rPr lang="en-GB" smtClean="0"/>
              <a:t>17/01/2017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6CE9A0-32E3-4BB0-8BD8-FD9415FF728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32752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Packaging</a:t>
            </a:r>
          </a:p>
          <a:p>
            <a:r>
              <a:rPr lang="en-GB" dirty="0"/>
              <a:t>Distributing</a:t>
            </a:r>
          </a:p>
          <a:p>
            <a:r>
              <a:rPr lang="en-GB" dirty="0"/>
              <a:t>Running</a:t>
            </a:r>
          </a:p>
          <a:p>
            <a:r>
              <a:rPr lang="en-GB" dirty="0"/>
              <a:t>Managing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B6CE9A0-32E3-4BB0-8BD8-FD9415FF7285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343045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6CE9A0-32E3-4BB0-8BD8-FD9415FF7285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33767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6CE9A0-32E3-4BB0-8BD8-FD9415FF7285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08640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6CE9A0-32E3-4BB0-8BD8-FD9415FF7285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88174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6CE9A0-32E3-4BB0-8BD8-FD9415FF7285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1388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7.png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Relationship Id="rId5" Type="http://schemas.microsoft.com/office/2007/relationships/hdphoto" Target="../media/hdphoto2.wdp"/><Relationship Id="rId4" Type="http://schemas.openxmlformats.org/officeDocument/2006/relationships/image" Target="../media/image7.png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Relationship Id="rId5" Type="http://schemas.microsoft.com/office/2007/relationships/hdphoto" Target="../media/hdphoto2.wdp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Relationship Id="rId5" Type="http://schemas.microsoft.com/office/2007/relationships/hdphoto" Target="../media/hdphoto2.wdp"/><Relationship Id="rId4" Type="http://schemas.openxmlformats.org/officeDocument/2006/relationships/image" Target="../media/image9.png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F0053F-4205-439F-B829-BA821FBF09D4}" type="datetimeFigureOut">
              <a:rPr lang="en-GB" smtClean="0"/>
              <a:t>17/01/2017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47AF5-717D-4266-AED6-9E8EB8D80A7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81322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F0053F-4205-439F-B829-BA821FBF09D4}" type="datetimeFigureOut">
              <a:rPr lang="en-GB" smtClean="0"/>
              <a:t>17/01/2017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47AF5-717D-4266-AED6-9E8EB8D80A7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04770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F0053F-4205-439F-B829-BA821FBF09D4}" type="datetimeFigureOut">
              <a:rPr lang="en-GB" smtClean="0"/>
              <a:t>17/01/2017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47AF5-717D-4266-AED6-9E8EB8D80A7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57708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498601"/>
            <a:ext cx="10363200" cy="2009775"/>
          </a:xfrm>
        </p:spPr>
        <p:txBody>
          <a:bodyPr anchor="b">
            <a:normAutofit/>
          </a:bodyPr>
          <a:lstStyle>
            <a:lvl1pPr>
              <a:defRPr sz="5333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621088"/>
            <a:ext cx="10363200" cy="863600"/>
          </a:xfrm>
        </p:spPr>
        <p:txBody>
          <a:bodyPr/>
          <a:lstStyle>
            <a:lvl1pPr marL="0" indent="0" algn="l">
              <a:buNone/>
              <a:defRPr>
                <a:solidFill>
                  <a:schemeClr val="accent5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5600" y="4661171"/>
            <a:ext cx="2067152" cy="1734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9198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498601"/>
            <a:ext cx="10363200" cy="2009775"/>
          </a:xfrm>
        </p:spPr>
        <p:txBody>
          <a:bodyPr anchor="b">
            <a:normAutofit/>
          </a:bodyPr>
          <a:lstStyle>
            <a:lvl1pPr>
              <a:defRPr sz="5333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621088"/>
            <a:ext cx="10363200" cy="863600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accent5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6892633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le Slide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12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48" b="8589"/>
          <a:stretch/>
        </p:blipFill>
        <p:spPr bwMode="auto">
          <a:xfrm>
            <a:off x="2" y="1"/>
            <a:ext cx="12191999" cy="68767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 userDrawn="1"/>
        </p:nvSpPr>
        <p:spPr>
          <a:xfrm>
            <a:off x="0" y="3004494"/>
            <a:ext cx="12192000" cy="849013"/>
          </a:xfrm>
          <a:prstGeom prst="rect">
            <a:avLst/>
          </a:prstGeom>
          <a:solidFill>
            <a:srgbClr val="1C2B30">
              <a:alpha val="65098"/>
            </a:srgbClr>
          </a:solidFill>
          <a:ln w="12700" cap="flat">
            <a:noFill/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5249" tIns="95249" rIns="95249" bIns="95249" numCol="1" spcCol="38100" rtlCol="0" anchor="ctr">
            <a:spAutoFit/>
          </a:bodyPr>
          <a:lstStyle/>
          <a:p>
            <a:pPr marL="0" marR="0" indent="0" algn="ctr" defTabSz="778914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267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498601"/>
            <a:ext cx="10363200" cy="2009775"/>
          </a:xfrm>
        </p:spPr>
        <p:txBody>
          <a:bodyPr anchor="b">
            <a:normAutofit/>
          </a:bodyPr>
          <a:lstStyle>
            <a:lvl1pPr>
              <a:defRPr sz="5333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621088"/>
            <a:ext cx="10363200" cy="863600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accent5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5600" y="4661171"/>
            <a:ext cx="2067152" cy="1734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95564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V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00" b="19040"/>
          <a:stretch/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 userDrawn="1"/>
        </p:nvSpPr>
        <p:spPr>
          <a:xfrm>
            <a:off x="0" y="3004494"/>
            <a:ext cx="12192000" cy="849013"/>
          </a:xfrm>
          <a:prstGeom prst="rect">
            <a:avLst/>
          </a:prstGeom>
          <a:solidFill>
            <a:srgbClr val="1C2B30">
              <a:alpha val="65098"/>
            </a:srgbClr>
          </a:solidFill>
          <a:ln w="12700" cap="flat">
            <a:noFill/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5249" tIns="95249" rIns="95249" bIns="95249" numCol="1" spcCol="38100" rtlCol="0" anchor="ctr">
            <a:spAutoFit/>
          </a:bodyPr>
          <a:lstStyle/>
          <a:p>
            <a:pPr marL="0" marR="0" indent="0" algn="ctr" defTabSz="778914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267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498601"/>
            <a:ext cx="10363200" cy="2009775"/>
          </a:xfrm>
        </p:spPr>
        <p:txBody>
          <a:bodyPr anchor="b">
            <a:normAutofit/>
          </a:bodyPr>
          <a:lstStyle>
            <a:lvl1pPr>
              <a:defRPr sz="5333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621088"/>
            <a:ext cx="10363200" cy="863600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accent5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5600" y="4661171"/>
            <a:ext cx="2067152" cy="1734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3565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8922892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asted-image.pdf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658"/>
          <a:stretch/>
        </p:blipFill>
        <p:spPr>
          <a:xfrm>
            <a:off x="11277601" y="6326221"/>
            <a:ext cx="580313" cy="34245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20644864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277309"/>
            <a:ext cx="11525249" cy="817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1" y="1803401"/>
            <a:ext cx="11525249" cy="432543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304800" y="1092200"/>
            <a:ext cx="11582400" cy="609600"/>
          </a:xfrm>
        </p:spPr>
        <p:txBody>
          <a:bodyPr/>
          <a:lstStyle>
            <a:lvl1pPr marL="0" indent="0">
              <a:buNone/>
              <a:defRPr b="0">
                <a:solidFill>
                  <a:schemeClr val="accent5"/>
                </a:solidFill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4" indent="0">
              <a:buNone/>
              <a:defRPr/>
            </a:lvl4pPr>
            <a:lvl5pPr marL="2438339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23849" y="6359023"/>
            <a:ext cx="2844800" cy="365760"/>
          </a:xfrm>
          <a:prstGeom prst="rect">
            <a:avLst/>
          </a:prstGeom>
        </p:spPr>
        <p:txBody>
          <a:bodyPr anchor="ctr"/>
          <a:lstStyle>
            <a:lvl1pPr>
              <a:defRPr sz="120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1EE7E6D-9797-4469-BFDF-091AD21B487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4982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8" name="pasted-image.pdf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658"/>
          <a:stretch/>
        </p:blipFill>
        <p:spPr>
          <a:xfrm>
            <a:off x="11277601" y="6326221"/>
            <a:ext cx="580313" cy="342451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277309"/>
            <a:ext cx="11525249" cy="817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1" y="1803401"/>
            <a:ext cx="11525249" cy="43254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304800" y="1092200"/>
            <a:ext cx="11582400" cy="609600"/>
          </a:xfrm>
        </p:spPr>
        <p:txBody>
          <a:bodyPr/>
          <a:lstStyle>
            <a:lvl1pPr marL="0" indent="0">
              <a:buNone/>
              <a:defRPr b="0">
                <a:solidFill>
                  <a:schemeClr val="accent5"/>
                </a:solidFill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4" indent="0">
              <a:buNone/>
              <a:defRPr/>
            </a:lvl4pPr>
            <a:lvl5pPr marL="2438339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826110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F0053F-4205-439F-B829-BA821FBF09D4}" type="datetimeFigureOut">
              <a:rPr lang="en-GB" smtClean="0"/>
              <a:t>17/01/2017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47AF5-717D-4266-AED6-9E8EB8D80A7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30419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304800" y="1092200"/>
            <a:ext cx="11582400" cy="609600"/>
          </a:xfrm>
        </p:spPr>
        <p:txBody>
          <a:bodyPr/>
          <a:lstStyle>
            <a:lvl1pPr marL="0" indent="0">
              <a:buNone/>
              <a:defRPr b="0">
                <a:solidFill>
                  <a:schemeClr val="accent5"/>
                </a:solidFill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4" indent="0">
              <a:buNone/>
              <a:defRPr/>
            </a:lvl4pPr>
            <a:lvl5pPr marL="2438339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4594032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,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277309"/>
            <a:ext cx="11525249" cy="817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304800" y="1092200"/>
            <a:ext cx="11582400" cy="609600"/>
          </a:xfrm>
        </p:spPr>
        <p:txBody>
          <a:bodyPr/>
          <a:lstStyle>
            <a:lvl1pPr marL="0" indent="0">
              <a:buNone/>
              <a:defRPr b="0">
                <a:solidFill>
                  <a:schemeClr val="accent5"/>
                </a:solidFill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4" indent="0">
              <a:buNone/>
              <a:defRPr/>
            </a:lvl4pPr>
            <a:lvl5pPr marL="2438339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8" name="pasted-image.pdf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658"/>
          <a:stretch/>
        </p:blipFill>
        <p:spPr>
          <a:xfrm>
            <a:off x="11277601" y="6326221"/>
            <a:ext cx="580313" cy="34245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12044862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23849" y="6359023"/>
            <a:ext cx="2844800" cy="365760"/>
          </a:xfrm>
          <a:prstGeom prst="rect">
            <a:avLst/>
          </a:prstGeom>
        </p:spPr>
        <p:txBody>
          <a:bodyPr anchor="ctr"/>
          <a:lstStyle>
            <a:lvl1pPr>
              <a:defRPr sz="120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1EE7E6D-9797-4469-BFDF-091AD21B487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64936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8" name="pasted-image.pdf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658"/>
          <a:stretch/>
        </p:blipFill>
        <p:spPr>
          <a:xfrm>
            <a:off x="11277601" y="6326221"/>
            <a:ext cx="580313" cy="342451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23849" y="6359023"/>
            <a:ext cx="2844800" cy="365760"/>
          </a:xfrm>
          <a:prstGeom prst="rect">
            <a:avLst/>
          </a:prstGeom>
        </p:spPr>
        <p:txBody>
          <a:bodyPr anchor="ctr"/>
          <a:lstStyle>
            <a:lvl1pP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55083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ot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23849" y="6359023"/>
            <a:ext cx="2844800" cy="365760"/>
          </a:xfrm>
          <a:prstGeom prst="rect">
            <a:avLst/>
          </a:prstGeom>
        </p:spPr>
        <p:txBody>
          <a:bodyPr anchor="ctr"/>
          <a:lstStyle>
            <a:lvl1pPr>
              <a:defRPr sz="120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1EE7E6D-9797-4469-BFDF-091AD21B487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58554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oot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6" name="pasted-image.pdf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658"/>
          <a:stretch/>
        </p:blipFill>
        <p:spPr>
          <a:xfrm>
            <a:off x="11277601" y="6326221"/>
            <a:ext cx="580313" cy="34245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52247763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break 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6070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23851" y="2717800"/>
            <a:ext cx="11563349" cy="2133600"/>
          </a:xfrm>
        </p:spPr>
        <p:txBody>
          <a:bodyPr anchor="b">
            <a:normAutofit/>
          </a:bodyPr>
          <a:lstStyle>
            <a:lvl1pPr marL="0" indent="0">
              <a:buNone/>
              <a:defRPr sz="4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014601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break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6070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23851" y="2717800"/>
            <a:ext cx="11563349" cy="2133600"/>
          </a:xfrm>
        </p:spPr>
        <p:txBody>
          <a:bodyPr anchor="b">
            <a:normAutofit/>
          </a:bodyPr>
          <a:lstStyle>
            <a:lvl1pPr marL="0" indent="0">
              <a:buNone/>
              <a:defRPr sz="4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2509406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6399336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1200" y="1295400"/>
            <a:ext cx="5538280" cy="3144496"/>
          </a:xfrm>
          <a:prstGeom prst="rect">
            <a:avLst/>
          </a:prstGeom>
        </p:spPr>
      </p:pic>
      <p:sp>
        <p:nvSpPr>
          <p:cNvPr id="3" name="TextBox 2"/>
          <p:cNvSpPr txBox="1"/>
          <p:nvPr userDrawn="1"/>
        </p:nvSpPr>
        <p:spPr>
          <a:xfrm>
            <a:off x="3213369" y="4851400"/>
            <a:ext cx="5486400" cy="748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267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</a:t>
            </a:r>
            <a:r>
              <a:rPr lang="en-US" sz="4267" baseline="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YOU</a:t>
            </a:r>
            <a:endParaRPr lang="en-US" sz="4267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72068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F0053F-4205-439F-B829-BA821FBF09D4}" type="datetimeFigureOut">
              <a:rPr lang="en-GB" smtClean="0"/>
              <a:t>17/01/2017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47AF5-717D-4266-AED6-9E8EB8D80A7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434550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1200" y="1295400"/>
            <a:ext cx="5538280" cy="3144496"/>
          </a:xfrm>
          <a:prstGeom prst="rect">
            <a:avLst/>
          </a:prstGeom>
        </p:spPr>
      </p:pic>
      <p:sp>
        <p:nvSpPr>
          <p:cNvPr id="3" name="TextBox 2"/>
          <p:cNvSpPr txBox="1"/>
          <p:nvPr userDrawn="1"/>
        </p:nvSpPr>
        <p:spPr>
          <a:xfrm>
            <a:off x="3213369" y="4851400"/>
            <a:ext cx="5486400" cy="748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267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</a:t>
            </a:r>
            <a:r>
              <a:rPr lang="en-US" sz="4267" baseline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YOU</a:t>
            </a:r>
            <a:endParaRPr lang="en-US" sz="4267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442068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F0053F-4205-439F-B829-BA821FBF09D4}" type="datetimeFigureOut">
              <a:rPr lang="en-GB" smtClean="0"/>
              <a:t>17/01/2017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323849" y="6359023"/>
            <a:ext cx="2844800" cy="365760"/>
          </a:xfrm>
          <a:prstGeom prst="rect">
            <a:avLst/>
          </a:prstGeom>
        </p:spPr>
        <p:txBody>
          <a:bodyPr/>
          <a:lstStyle/>
          <a:p>
            <a:fld id="{F5E47AF5-717D-4266-AED6-9E8EB8D80A7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056319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5255638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3707707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7200" cap="none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48B07-2C06-4CF2-8E91-F7385E71E2CB}" type="datetimeFigureOut">
              <a:rPr lang="en-US" dirty="0"/>
              <a:t>1/17/2017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  <a:prstGeom prst="rect">
            <a:avLst/>
          </a:prstGeom>
        </p:spPr>
        <p:txBody>
          <a:bodyPr/>
          <a:lstStyle>
            <a:lvl1pPr>
              <a:defRPr sz="2800" b="0"/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341894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4936D4-0671-4B70-A95D-BFBC9A35DA5B}" type="datetimeFigureOut">
              <a:rPr lang="en-US" dirty="0"/>
              <a:t>1/17/2017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919906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7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DDD67DAC-232D-4042-B5C0-E64770A42A28}" type="datetimeFigureOut">
              <a:rPr lang="en-US" dirty="0"/>
              <a:t>1/17/2017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227347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CECD2C-79BD-4B90-B3FA-E3B19B3FF97B}" type="datetimeFigureOut">
              <a:rPr lang="en-US" dirty="0"/>
              <a:t>1/17/2017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579767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E9FDB6-7A26-4DBB-9BB0-088C0534314D}" type="datetimeFigureOut">
              <a:rPr lang="en-US" dirty="0"/>
              <a:t>1/17/2017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430538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7C72F-E0F0-449A-A903-6D7865ED3EFA}" type="datetimeFigureOut">
              <a:rPr lang="en-US" dirty="0"/>
              <a:t>1/17/2017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720073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1207D-C9F3-42EA-960B-DC9955B358C7}" type="datetimeFigureOut">
              <a:rPr lang="en-US" dirty="0"/>
              <a:t>1/17/2017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193371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8827A6-8947-4115-8D9E-E89B1EC0518D}" type="datetimeFigureOut">
              <a:rPr lang="en-US" dirty="0"/>
              <a:t>1/17/2017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89484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F0053F-4205-439F-B829-BA821FBF09D4}" type="datetimeFigureOut">
              <a:rPr lang="en-GB" smtClean="0"/>
              <a:t>17/01/2017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47AF5-717D-4266-AED6-9E8EB8D80A7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951097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460A6F-F31A-4CA3-B222-0B3C224FF998}" type="datetimeFigureOut">
              <a:rPr lang="en-US" dirty="0"/>
              <a:t>1/17/2017</a:t>
            </a:fld>
            <a:endParaRPr lang="en-US" dirty="0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764647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1069D4-B020-4602-B87C-B094679675DF}" type="datetimeFigureOut">
              <a:rPr lang="en-US" dirty="0"/>
              <a:t>1/17/2017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316791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C11EA-3D59-4DFE-9385-0A032B3191AF}" type="datetimeFigureOut">
              <a:rPr lang="en-US" dirty="0"/>
              <a:t>1/17/2017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71765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F0053F-4205-439F-B829-BA821FBF09D4}" type="datetimeFigureOut">
              <a:rPr lang="en-GB" smtClean="0"/>
              <a:t>17/01/2017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47AF5-717D-4266-AED6-9E8EB8D80A7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64573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F0053F-4205-439F-B829-BA821FBF09D4}" type="datetimeFigureOut">
              <a:rPr lang="en-GB" smtClean="0"/>
              <a:t>17/01/2017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47AF5-717D-4266-AED6-9E8EB8D80A7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27100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F0053F-4205-439F-B829-BA821FBF09D4}" type="datetimeFigureOut">
              <a:rPr lang="en-GB" smtClean="0"/>
              <a:t>17/01/2017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47AF5-717D-4266-AED6-9E8EB8D80A7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21534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F0053F-4205-439F-B829-BA821FBF09D4}" type="datetimeFigureOut">
              <a:rPr lang="en-GB" smtClean="0"/>
              <a:t>17/01/2017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47AF5-717D-4266-AED6-9E8EB8D80A7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26742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F0053F-4205-439F-B829-BA821FBF09D4}" type="datetimeFigureOut">
              <a:rPr lang="en-GB" smtClean="0"/>
              <a:t>17/01/2017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47AF5-717D-4266-AED6-9E8EB8D80A7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20173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9.xml"/><Relationship Id="rId13" Type="http://schemas.openxmlformats.org/officeDocument/2006/relationships/image" Target="../media/image7.png"/><Relationship Id="rId3" Type="http://schemas.openxmlformats.org/officeDocument/2006/relationships/slideLayout" Target="../slideLayouts/slideLayout34.xml"/><Relationship Id="rId7" Type="http://schemas.openxmlformats.org/officeDocument/2006/relationships/slideLayout" Target="../slideLayouts/slideLayout38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33.xml"/><Relationship Id="rId1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7.xml"/><Relationship Id="rId11" Type="http://schemas.openxmlformats.org/officeDocument/2006/relationships/slideLayout" Target="../slideLayouts/slideLayout42.xml"/><Relationship Id="rId5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41.xml"/><Relationship Id="rId4" Type="http://schemas.openxmlformats.org/officeDocument/2006/relationships/slideLayout" Target="../slideLayouts/slideLayout35.xml"/><Relationship Id="rId9" Type="http://schemas.openxmlformats.org/officeDocument/2006/relationships/slideLayout" Target="../slideLayouts/slideLayout4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F0053F-4205-439F-B829-BA821FBF09D4}" type="datetimeFigureOut">
              <a:rPr lang="en-GB" smtClean="0"/>
              <a:t>17/01/2017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E47AF5-717D-4266-AED6-9E8EB8D80A7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80382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23850" y="277309"/>
            <a:ext cx="11525249" cy="817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3850" y="1295401"/>
            <a:ext cx="11525249" cy="48334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9" name="pasted-image.pdf"/>
          <p:cNvPicPr>
            <a:picLocks noChangeAspect="1"/>
          </p:cNvPicPr>
          <p:nvPr userDrawn="1"/>
        </p:nvPicPr>
        <p:blipFill rotWithShape="1"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658"/>
          <a:stretch/>
        </p:blipFill>
        <p:spPr>
          <a:xfrm>
            <a:off x="11277601" y="6326221"/>
            <a:ext cx="580313" cy="34245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2938264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</p:sldLayoutIdLst>
  <p:hf hdr="0" ftr="0" dt="0"/>
  <p:txStyles>
    <p:titleStyle>
      <a:lvl1pPr algn="l" defTabSz="1219170" rtl="0" eaLnBrk="1" latinLnBrk="0" hangingPunct="1">
        <a:spcBef>
          <a:spcPct val="0"/>
        </a:spcBef>
        <a:buNone/>
        <a:defRPr sz="4267" kern="1200">
          <a:solidFill>
            <a:schemeClr val="tx2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Clr>
          <a:schemeClr val="accent5"/>
        </a:buClr>
        <a:buFont typeface="Arial" panose="020B0604020202020204" pitchFamily="34" charset="0"/>
        <a:buChar char="•"/>
        <a:defRPr sz="2667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990575" indent="-380990" algn="l" defTabSz="1219170" rtl="0" eaLnBrk="1" latinLnBrk="0" hangingPunct="1">
        <a:spcBef>
          <a:spcPct val="20000"/>
        </a:spcBef>
        <a:buClr>
          <a:schemeClr val="accent5"/>
        </a:buClr>
        <a:buFont typeface="Arial" panose="020B0604020202020204" pitchFamily="34" charset="0"/>
        <a:buChar char="–"/>
        <a:defRPr sz="240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523962" indent="-304792" algn="l" defTabSz="1219170" rtl="0" eaLnBrk="1" latinLnBrk="0" hangingPunct="1">
        <a:spcBef>
          <a:spcPct val="20000"/>
        </a:spcBef>
        <a:buClr>
          <a:schemeClr val="accent5"/>
        </a:buClr>
        <a:buFont typeface="Arial" panose="020B0604020202020204" pitchFamily="34" charset="0"/>
        <a:buChar char="•"/>
        <a:defRPr sz="2133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2133547" indent="-304792" algn="l" defTabSz="1219170" rtl="0" eaLnBrk="1" latinLnBrk="0" hangingPunct="1">
        <a:spcBef>
          <a:spcPct val="20000"/>
        </a:spcBef>
        <a:buClr>
          <a:schemeClr val="accent5"/>
        </a:buClr>
        <a:buFont typeface="Arial" panose="020B0604020202020204" pitchFamily="34" charset="0"/>
        <a:buChar char="–"/>
        <a:defRPr sz="1867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743131" indent="-304792" algn="l" defTabSz="1219170" rtl="0" eaLnBrk="1" latinLnBrk="0" hangingPunct="1">
        <a:spcBef>
          <a:spcPct val="20000"/>
        </a:spcBef>
        <a:buClr>
          <a:schemeClr val="accent5"/>
        </a:buClr>
        <a:buFont typeface="Arial" panose="020B0604020202020204" pitchFamily="34" charset="0"/>
        <a:buChar char="»"/>
        <a:defRPr sz="1867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648A1663-7765-4EF4-B97F-A02E70C6265E}" type="datetimeFigureOut">
              <a:rPr lang="en-US" dirty="0"/>
              <a:t>1/17/2017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244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1" r:id="rId10"/>
    <p:sldLayoutId id="2147483692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 cap="none" baseline="0">
          <a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microsoft.com/office/2007/relationships/hdphoto" Target="../media/hdphoto3.wdp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microsoft.com/office/2007/relationships/hdphoto" Target="../media/hdphoto3.wdp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8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19.png"/><Relationship Id="rId9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2.png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4.png"/><Relationship Id="rId4" Type="http://schemas.openxmlformats.org/officeDocument/2006/relationships/image" Target="../media/image1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8.png"/><Relationship Id="rId5" Type="http://schemas.openxmlformats.org/officeDocument/2006/relationships/image" Target="../media/image14.png"/><Relationship Id="rId4" Type="http://schemas.openxmlformats.org/officeDocument/2006/relationships/image" Target="../media/image1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4.png"/><Relationship Id="rId4" Type="http://schemas.openxmlformats.org/officeDocument/2006/relationships/image" Target="../media/image1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3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9.png"/><Relationship Id="rId5" Type="http://schemas.openxmlformats.org/officeDocument/2006/relationships/image" Target="../media/image14.png"/><Relationship Id="rId4" Type="http://schemas.openxmlformats.org/officeDocument/2006/relationships/image" Target="../media/image1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4.png"/><Relationship Id="rId4" Type="http://schemas.openxmlformats.org/officeDocument/2006/relationships/image" Target="../media/image12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11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4.png"/><Relationship Id="rId5" Type="http://schemas.openxmlformats.org/officeDocument/2006/relationships/image" Target="../media/image12.png"/><Relationship Id="rId4" Type="http://schemas.openxmlformats.org/officeDocument/2006/relationships/image" Target="../media/image13.png"/><Relationship Id="rId9" Type="http://schemas.openxmlformats.org/officeDocument/2006/relationships/image" Target="../media/image33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4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4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4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399" y="992415"/>
            <a:ext cx="10891157" cy="2009775"/>
          </a:xfrm>
        </p:spPr>
        <p:txBody>
          <a:bodyPr/>
          <a:lstStyle/>
          <a:p>
            <a:r>
              <a:rPr lang="en-US" dirty="0"/>
              <a:t>The Velvet Revolution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069770"/>
            <a:ext cx="10363200" cy="863600"/>
          </a:xfrm>
        </p:spPr>
        <p:txBody>
          <a:bodyPr>
            <a:normAutofit/>
          </a:bodyPr>
          <a:lstStyle/>
          <a:p>
            <a:r>
              <a:rPr lang="en-US" sz="4400" dirty="0" err="1"/>
              <a:t>Dockerizing</a:t>
            </a:r>
            <a:r>
              <a:rPr lang="en-US" sz="4400" dirty="0"/>
              <a:t> Traditional .NET Apps</a:t>
            </a:r>
          </a:p>
        </p:txBody>
      </p:sp>
      <p:pic>
        <p:nvPicPr>
          <p:cNvPr id="4" name="Picture Placeholder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4400" y="4597401"/>
            <a:ext cx="1625600" cy="1625600"/>
          </a:xfrm>
          <a:prstGeom prst="ellipse">
            <a:avLst/>
          </a:prstGeom>
        </p:spPr>
      </p:pic>
      <p:sp>
        <p:nvSpPr>
          <p:cNvPr id="6" name="Subtitle 2"/>
          <p:cNvSpPr txBox="1">
            <a:spLocks/>
          </p:cNvSpPr>
          <p:nvPr/>
        </p:nvSpPr>
        <p:spPr>
          <a:xfrm>
            <a:off x="2844800" y="4978401"/>
            <a:ext cx="10363200" cy="863600"/>
          </a:xfrm>
          <a:prstGeom prst="rect">
            <a:avLst/>
          </a:prstGeom>
        </p:spPr>
        <p:txBody>
          <a:bodyPr vert="horz" lIns="121920" tIns="60960" rIns="121920" bIns="60960" rtlCol="0">
            <a:normAutofit fontScale="92500" lnSpcReduction="100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anose="020B0604020202020204" pitchFamily="34" charset="0"/>
              <a:buNone/>
              <a:defRPr sz="2000" kern="1200">
                <a:solidFill>
                  <a:schemeClr val="accent5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219170"/>
            <a:r>
              <a:rPr lang="en-US" sz="2667" dirty="0">
                <a:solidFill>
                  <a:schemeClr val="bg1"/>
                </a:solidFill>
              </a:rPr>
              <a:t>Elton Stoneman | 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2667" dirty="0">
                <a:solidFill>
                  <a:schemeClr val="bg1"/>
                </a:solidFill>
              </a:rPr>
              <a:t>Developer Advocate</a:t>
            </a:r>
          </a:p>
          <a:p>
            <a:pPr defTabSz="1219170"/>
            <a:r>
              <a:rPr lang="en-US" sz="2267" dirty="0"/>
              <a:t>@</a:t>
            </a:r>
            <a:r>
              <a:rPr lang="en-US" sz="2267" dirty="0" err="1"/>
              <a:t>EltonStoneman</a:t>
            </a:r>
            <a:r>
              <a:rPr lang="en-US" sz="2267" dirty="0"/>
              <a:t>   </a:t>
            </a:r>
            <a:r>
              <a:rPr lang="en-US" sz="1200" dirty="0"/>
              <a:t> </a:t>
            </a:r>
            <a:r>
              <a:rPr lang="en-US" sz="2267" dirty="0"/>
              <a:t>|  elton@docker.com</a:t>
            </a:r>
          </a:p>
        </p:txBody>
      </p:sp>
    </p:spTree>
    <p:extLst>
      <p:ext uri="{BB962C8B-B14F-4D97-AF65-F5344CB8AC3E}">
        <p14:creationId xmlns:p14="http://schemas.microsoft.com/office/powerpoint/2010/main" val="3997220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/>
        </p:nvPicPr>
        <p:blipFill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Sketch trans="57000" pressure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2892" y="4767305"/>
            <a:ext cx="1820428" cy="1485659"/>
          </a:xfrm>
          <a:prstGeom prst="rect">
            <a:avLst/>
          </a:prstGeom>
        </p:spPr>
      </p:pic>
      <p:sp>
        <p:nvSpPr>
          <p:cNvPr id="30" name="Rectangle: Rounded Corners 29"/>
          <p:cNvSpPr/>
          <p:nvPr/>
        </p:nvSpPr>
        <p:spPr>
          <a:xfrm>
            <a:off x="4397203" y="1568882"/>
            <a:ext cx="4026484" cy="4703074"/>
          </a:xfrm>
          <a:prstGeom prst="roundRect">
            <a:avLst>
              <a:gd name="adj" fmla="val 3476"/>
            </a:avLst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Rectangle: Rounded Corners 7"/>
          <p:cNvSpPr/>
          <p:nvPr/>
        </p:nvSpPr>
        <p:spPr>
          <a:xfrm>
            <a:off x="4747674" y="3597559"/>
            <a:ext cx="3386176" cy="656671"/>
          </a:xfrm>
          <a:prstGeom prst="roundRect">
            <a:avLst>
              <a:gd name="adj" fmla="val 13053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r>
              <a:rPr lang="en-GB" sz="3200" dirty="0">
                <a:solidFill>
                  <a:schemeClr val="accent1"/>
                </a:solidFill>
              </a:rPr>
              <a:t>.NET </a:t>
            </a:r>
            <a:r>
              <a:rPr lang="en-GB" sz="3200" dirty="0" err="1">
                <a:solidFill>
                  <a:schemeClr val="accent1"/>
                </a:solidFill>
              </a:rPr>
              <a:t>Fx</a:t>
            </a:r>
            <a:endParaRPr lang="en-GB" sz="3200" dirty="0">
              <a:solidFill>
                <a:schemeClr val="accent1"/>
              </a:solidFill>
            </a:endParaRPr>
          </a:p>
        </p:txBody>
      </p:sp>
      <p:sp>
        <p:nvSpPr>
          <p:cNvPr id="9" name="Rectangle: Rounded Corners 8"/>
          <p:cNvSpPr/>
          <p:nvPr/>
        </p:nvSpPr>
        <p:spPr>
          <a:xfrm>
            <a:off x="4757712" y="2733940"/>
            <a:ext cx="3386176" cy="656671"/>
          </a:xfrm>
          <a:prstGeom prst="roundRect">
            <a:avLst>
              <a:gd name="adj" fmla="val 13053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r>
              <a:rPr lang="en-GB" sz="3200" dirty="0">
                <a:solidFill>
                  <a:schemeClr val="accent1"/>
                </a:solidFill>
              </a:rPr>
              <a:t>ASP.NET</a:t>
            </a:r>
          </a:p>
        </p:txBody>
      </p:sp>
      <p:sp>
        <p:nvSpPr>
          <p:cNvPr id="10" name="Rectangle: Rounded Corners 9"/>
          <p:cNvSpPr/>
          <p:nvPr/>
        </p:nvSpPr>
        <p:spPr>
          <a:xfrm>
            <a:off x="4747674" y="1870321"/>
            <a:ext cx="3386176" cy="656671"/>
          </a:xfrm>
          <a:prstGeom prst="roundRect">
            <a:avLst>
              <a:gd name="adj" fmla="val 13053"/>
            </a:avLst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r>
              <a:rPr lang="en-GB" sz="3200" dirty="0">
                <a:solidFill>
                  <a:schemeClr val="tx2"/>
                </a:solidFill>
              </a:rPr>
              <a:t>Web App</a:t>
            </a:r>
          </a:p>
        </p:txBody>
      </p:sp>
      <p:sp>
        <p:nvSpPr>
          <p:cNvPr id="15" name="Rectangle: Rounded Corners 14"/>
          <p:cNvSpPr/>
          <p:nvPr/>
        </p:nvSpPr>
        <p:spPr>
          <a:xfrm>
            <a:off x="4747674" y="5324799"/>
            <a:ext cx="3386176" cy="656671"/>
          </a:xfrm>
          <a:prstGeom prst="roundRect">
            <a:avLst>
              <a:gd name="adj" fmla="val 13053"/>
            </a:avLst>
          </a:prstGeom>
          <a:solidFill>
            <a:srgbClr val="99CCFF"/>
          </a:solidFill>
          <a:ln>
            <a:solidFill>
              <a:srgbClr val="00206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r>
              <a:rPr lang="en-GB" sz="3200" dirty="0">
                <a:solidFill>
                  <a:srgbClr val="002060"/>
                </a:solidFill>
              </a:rPr>
              <a:t>Server Core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8075" y="5433893"/>
            <a:ext cx="390727" cy="438481"/>
          </a:xfrm>
          <a:prstGeom prst="rect">
            <a:avLst/>
          </a:prstGeom>
        </p:spPr>
      </p:pic>
      <p:sp>
        <p:nvSpPr>
          <p:cNvPr id="17" name="Rectangle: Rounded Corners 16"/>
          <p:cNvSpPr/>
          <p:nvPr/>
        </p:nvSpPr>
        <p:spPr>
          <a:xfrm>
            <a:off x="4747674" y="4461178"/>
            <a:ext cx="3386176" cy="656671"/>
          </a:xfrm>
          <a:prstGeom prst="roundRect">
            <a:avLst>
              <a:gd name="adj" fmla="val 13053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r>
              <a:rPr lang="en-GB" sz="3200" dirty="0">
                <a:solidFill>
                  <a:schemeClr val="accent1"/>
                </a:solidFill>
              </a:rPr>
              <a:t>IIS 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226" y="4268246"/>
            <a:ext cx="1984718" cy="1984718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450"/>
          <a:stretch/>
        </p:blipFill>
        <p:spPr>
          <a:xfrm>
            <a:off x="359276" y="1549890"/>
            <a:ext cx="3034618" cy="174763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0"/>
            <a:ext cx="12192000" cy="98044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rtlCol="0">
            <a:noAutofit/>
          </a:bodyPr>
          <a:lstStyle/>
          <a:p>
            <a:r>
              <a:rPr lang="en-GB" sz="4500" dirty="0">
                <a:solidFill>
                  <a:srgbClr val="92D050"/>
                </a:solidFill>
                <a:latin typeface="Consolas" panose="020B0609020204030204" pitchFamily="49" charset="0"/>
              </a:rPr>
              <a:t>&gt; </a:t>
            </a:r>
            <a:r>
              <a:rPr lang="en-GB" sz="4500" dirty="0" err="1">
                <a:solidFill>
                  <a:srgbClr val="92D050"/>
                </a:solidFill>
                <a:latin typeface="Consolas" panose="020B0609020204030204" pitchFamily="49" charset="0"/>
              </a:rPr>
              <a:t>docker</a:t>
            </a:r>
            <a:r>
              <a:rPr lang="en-GB" sz="4500" dirty="0">
                <a:solidFill>
                  <a:srgbClr val="92D050"/>
                </a:solidFill>
                <a:latin typeface="Consolas" panose="020B0609020204030204" pitchFamily="49" charset="0"/>
              </a:rPr>
              <a:t> </a:t>
            </a:r>
            <a:r>
              <a:rPr lang="en-GB" sz="4500" b="1" dirty="0">
                <a:solidFill>
                  <a:srgbClr val="92D050"/>
                </a:solidFill>
                <a:latin typeface="Consolas" panose="020B0609020204030204" pitchFamily="49" charset="0"/>
              </a:rPr>
              <a:t>build</a:t>
            </a:r>
          </a:p>
        </p:txBody>
      </p:sp>
      <p:cxnSp>
        <p:nvCxnSpPr>
          <p:cNvPr id="7" name="Straight Arrow Connector 6"/>
          <p:cNvCxnSpPr>
            <a:stCxn id="25" idx="2"/>
            <a:endCxn id="20" idx="0"/>
          </p:cNvCxnSpPr>
          <p:nvPr/>
        </p:nvCxnSpPr>
        <p:spPr>
          <a:xfrm>
            <a:off x="1876585" y="3297529"/>
            <a:ext cx="0" cy="970717"/>
          </a:xfrm>
          <a:prstGeom prst="straightConnector1">
            <a:avLst/>
          </a:prstGeom>
          <a:ln w="57150">
            <a:solidFill>
              <a:schemeClr val="bg2">
                <a:lumMod val="75000"/>
              </a:schemeClr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3157588" y="2414713"/>
            <a:ext cx="1195405" cy="8996"/>
          </a:xfrm>
          <a:prstGeom prst="straightConnector1">
            <a:avLst/>
          </a:prstGeom>
          <a:ln w="57150">
            <a:solidFill>
              <a:schemeClr val="accent6">
                <a:lumMod val="60000"/>
                <a:lumOff val="40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8467487" y="5644137"/>
            <a:ext cx="1195405" cy="8996"/>
          </a:xfrm>
          <a:prstGeom prst="straightConnector1">
            <a:avLst/>
          </a:prstGeom>
          <a:ln w="57150">
            <a:solidFill>
              <a:schemeClr val="accent6">
                <a:lumMod val="60000"/>
                <a:lumOff val="40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1617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8" grpId="0" animBg="1"/>
      <p:bldP spid="9" grpId="0" animBg="1"/>
      <p:bldP spid="10" grpId="0" animBg="1"/>
      <p:bldP spid="15" grpId="0" animBg="1"/>
      <p:bldP spid="17" grpId="0" animBg="1"/>
      <p:bldP spid="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4543" y="141514"/>
            <a:ext cx="11549743" cy="6433457"/>
          </a:xfrm>
        </p:spPr>
        <p:txBody>
          <a:bodyPr>
            <a:noAutofit/>
          </a:bodyPr>
          <a:lstStyle/>
          <a:p>
            <a:pPr marL="0" indent="0">
              <a:spcBef>
                <a:spcPts val="600"/>
              </a:spcBef>
              <a:buNone/>
            </a:pPr>
            <a:r>
              <a:rPr lang="en-GB" sz="24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# escape=`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GB" sz="2400" dirty="0">
                <a:solidFill>
                  <a:schemeClr val="accent1"/>
                </a:solidFill>
                <a:latin typeface="Consolas" panose="020B0609020204030204" pitchFamily="49" charset="0"/>
              </a:rPr>
              <a:t>FROM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GB" sz="2400" dirty="0" err="1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microsoft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/</a:t>
            </a:r>
            <a:r>
              <a:rPr lang="en-GB" sz="2400" dirty="0" err="1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windowsservercore</a:t>
            </a:r>
            <a:endParaRPr lang="en-GB" sz="2400" dirty="0">
              <a:solidFill>
                <a:schemeClr val="bg1">
                  <a:lumMod val="9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GB" sz="2400" dirty="0">
                <a:solidFill>
                  <a:schemeClr val="accent1"/>
                </a:solidFill>
                <a:latin typeface="Consolas" panose="020B0609020204030204" pitchFamily="49" charset="0"/>
              </a:rPr>
              <a:t>SHELL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 ["</a:t>
            </a:r>
            <a:r>
              <a:rPr lang="en-GB" sz="2400" dirty="0" err="1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powershell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", "-Command"]</a:t>
            </a:r>
          </a:p>
          <a:p>
            <a:pPr marL="0" indent="0">
              <a:spcBef>
                <a:spcPts val="600"/>
              </a:spcBef>
              <a:buNone/>
            </a:pPr>
            <a:endParaRPr lang="en-GB" sz="2400" dirty="0">
              <a:solidFill>
                <a:schemeClr val="bg1">
                  <a:lumMod val="9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GB" sz="2400" dirty="0">
                <a:solidFill>
                  <a:schemeClr val="accent1"/>
                </a:solidFill>
                <a:latin typeface="Consolas" panose="020B0609020204030204" pitchFamily="49" charset="0"/>
              </a:rPr>
              <a:t>RUN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 Add-</a:t>
            </a:r>
            <a:r>
              <a:rPr lang="en-GB" sz="2400" dirty="0" err="1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WindowsFeature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 Web-server, `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                       NET-Framework-45-ASPNET, Web-Asp-Net45; `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    Remove-Website -Name 'Default Web Site'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    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GB" sz="2400" dirty="0">
                <a:solidFill>
                  <a:schemeClr val="accent1"/>
                </a:solidFill>
                <a:latin typeface="Consolas" panose="020B0609020204030204" pitchFamily="49" charset="0"/>
              </a:rPr>
              <a:t>COPY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GB" sz="2400" dirty="0" err="1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ProductLaunchWeb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 /product-launch-web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GB" sz="2400" dirty="0">
                <a:solidFill>
                  <a:schemeClr val="accent1"/>
                </a:solidFill>
                <a:latin typeface="Consolas" panose="020B0609020204030204" pitchFamily="49" charset="0"/>
              </a:rPr>
              <a:t>RUN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 New-Website -Name 'product-launch' `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                -</a:t>
            </a:r>
            <a:r>
              <a:rPr lang="en-GB" sz="2400" dirty="0" err="1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PhysicalPath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 'C:\product-launch-web' -Port 80</a:t>
            </a:r>
          </a:p>
          <a:p>
            <a:pPr marL="0" indent="0">
              <a:spcBef>
                <a:spcPts val="600"/>
              </a:spcBef>
              <a:buNone/>
            </a:pPr>
            <a:endParaRPr lang="en-GB" sz="2400" dirty="0">
              <a:solidFill>
                <a:schemeClr val="bg1">
                  <a:lumMod val="9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GB" sz="2400" dirty="0">
                <a:solidFill>
                  <a:schemeClr val="accent1"/>
                </a:solidFill>
                <a:latin typeface="Consolas" panose="020B0609020204030204" pitchFamily="49" charset="0"/>
              </a:rPr>
              <a:t>EXPOSE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 80</a:t>
            </a:r>
          </a:p>
          <a:p>
            <a:pPr marL="0" indent="0">
              <a:spcBef>
                <a:spcPts val="600"/>
              </a:spcBef>
              <a:buNone/>
            </a:pPr>
            <a:endParaRPr lang="en-GB" sz="2400" dirty="0">
              <a:solidFill>
                <a:schemeClr val="bg1">
                  <a:lumMod val="9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GB" sz="2400" dirty="0">
                <a:solidFill>
                  <a:schemeClr val="accent1"/>
                </a:solidFill>
                <a:latin typeface="Consolas" panose="020B0609020204030204" pitchFamily="49" charset="0"/>
              </a:rPr>
              <a:t>COPY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 bootstrap.ps1 /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GB" sz="2400" dirty="0">
                <a:solidFill>
                  <a:schemeClr val="accent1"/>
                </a:solidFill>
                <a:latin typeface="Consolas" panose="020B0609020204030204" pitchFamily="49" charset="0"/>
              </a:rPr>
              <a:t>ENTRYPOINT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 ./bootstrap.ps1</a:t>
            </a:r>
          </a:p>
        </p:txBody>
      </p:sp>
      <p:sp>
        <p:nvSpPr>
          <p:cNvPr id="2" name="Rectangle 1"/>
          <p:cNvSpPr/>
          <p:nvPr/>
        </p:nvSpPr>
        <p:spPr>
          <a:xfrm>
            <a:off x="0" y="476656"/>
            <a:ext cx="12192000" cy="505838"/>
          </a:xfrm>
          <a:prstGeom prst="rect">
            <a:avLst/>
          </a:prstGeom>
          <a:solidFill>
            <a:schemeClr val="bg1">
              <a:lumMod val="95000"/>
              <a:alpha val="39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/>
          <p:cNvSpPr/>
          <p:nvPr/>
        </p:nvSpPr>
        <p:spPr>
          <a:xfrm>
            <a:off x="0" y="891703"/>
            <a:ext cx="12192000" cy="505838"/>
          </a:xfrm>
          <a:prstGeom prst="rect">
            <a:avLst/>
          </a:prstGeom>
          <a:solidFill>
            <a:schemeClr val="bg1">
              <a:lumMod val="95000"/>
              <a:alpha val="39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/>
        </p:nvSpPr>
        <p:spPr>
          <a:xfrm>
            <a:off x="0" y="1678804"/>
            <a:ext cx="12192000" cy="1365610"/>
          </a:xfrm>
          <a:prstGeom prst="rect">
            <a:avLst/>
          </a:prstGeom>
          <a:solidFill>
            <a:schemeClr val="bg1">
              <a:lumMod val="95000"/>
              <a:alpha val="39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/>
        </p:nvSpPr>
        <p:spPr>
          <a:xfrm>
            <a:off x="0" y="3303501"/>
            <a:ext cx="12192000" cy="505838"/>
          </a:xfrm>
          <a:prstGeom prst="rect">
            <a:avLst/>
          </a:prstGeom>
          <a:solidFill>
            <a:schemeClr val="bg1">
              <a:lumMod val="95000"/>
              <a:alpha val="39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0" y="3744425"/>
            <a:ext cx="12192000" cy="967424"/>
          </a:xfrm>
          <a:prstGeom prst="rect">
            <a:avLst/>
          </a:prstGeom>
          <a:solidFill>
            <a:schemeClr val="bg1">
              <a:lumMod val="95000"/>
              <a:alpha val="39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/>
        </p:nvSpPr>
        <p:spPr>
          <a:xfrm>
            <a:off x="0" y="4932128"/>
            <a:ext cx="12192000" cy="505838"/>
          </a:xfrm>
          <a:prstGeom prst="rect">
            <a:avLst/>
          </a:prstGeom>
          <a:solidFill>
            <a:schemeClr val="bg1">
              <a:lumMod val="95000"/>
              <a:alpha val="39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0" y="5692337"/>
            <a:ext cx="12192000" cy="967424"/>
          </a:xfrm>
          <a:prstGeom prst="rect">
            <a:avLst/>
          </a:prstGeom>
          <a:solidFill>
            <a:schemeClr val="bg1">
              <a:lumMod val="95000"/>
              <a:alpha val="39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501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/>
        </p:nvPicPr>
        <p:blipFill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Sketch trans="57000" pressure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8947" y="1671883"/>
            <a:ext cx="1820428" cy="1485659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226" y="4268246"/>
            <a:ext cx="1984718" cy="1984718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450"/>
          <a:stretch/>
        </p:blipFill>
        <p:spPr>
          <a:xfrm>
            <a:off x="359276" y="1549890"/>
            <a:ext cx="3034618" cy="174763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0"/>
            <a:ext cx="12192000" cy="98044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rtlCol="0">
            <a:noAutofit/>
          </a:bodyPr>
          <a:lstStyle/>
          <a:p>
            <a:r>
              <a:rPr lang="en-GB" sz="4500" dirty="0">
                <a:solidFill>
                  <a:srgbClr val="92D050"/>
                </a:solidFill>
                <a:latin typeface="Consolas" panose="020B0609020204030204" pitchFamily="49" charset="0"/>
              </a:rPr>
              <a:t>&gt; </a:t>
            </a:r>
            <a:r>
              <a:rPr lang="en-GB" sz="4500" dirty="0" err="1">
                <a:solidFill>
                  <a:srgbClr val="92D050"/>
                </a:solidFill>
                <a:latin typeface="Consolas" panose="020B0609020204030204" pitchFamily="49" charset="0"/>
              </a:rPr>
              <a:t>docker</a:t>
            </a:r>
            <a:r>
              <a:rPr lang="en-GB" sz="4500" dirty="0">
                <a:solidFill>
                  <a:srgbClr val="92D050"/>
                </a:solidFill>
                <a:latin typeface="Consolas" panose="020B0609020204030204" pitchFamily="49" charset="0"/>
              </a:rPr>
              <a:t> </a:t>
            </a:r>
            <a:r>
              <a:rPr lang="en-GB" sz="4500" b="1" dirty="0">
                <a:solidFill>
                  <a:srgbClr val="92D050"/>
                </a:solidFill>
                <a:latin typeface="Consolas" panose="020B0609020204030204" pitchFamily="49" charset="0"/>
              </a:rPr>
              <a:t>push</a:t>
            </a:r>
          </a:p>
        </p:txBody>
      </p:sp>
      <p:cxnSp>
        <p:nvCxnSpPr>
          <p:cNvPr id="7" name="Straight Arrow Connector 6"/>
          <p:cNvCxnSpPr>
            <a:stCxn id="25" idx="2"/>
            <a:endCxn id="20" idx="0"/>
          </p:cNvCxnSpPr>
          <p:nvPr/>
        </p:nvCxnSpPr>
        <p:spPr>
          <a:xfrm>
            <a:off x="1876585" y="3297529"/>
            <a:ext cx="0" cy="970717"/>
          </a:xfrm>
          <a:prstGeom prst="straightConnector1">
            <a:avLst/>
          </a:prstGeom>
          <a:ln w="57150">
            <a:solidFill>
              <a:schemeClr val="bg2">
                <a:lumMod val="75000"/>
              </a:schemeClr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3157588" y="2414713"/>
            <a:ext cx="1195405" cy="8996"/>
          </a:xfrm>
          <a:prstGeom prst="straightConnector1">
            <a:avLst/>
          </a:prstGeom>
          <a:ln w="57150">
            <a:solidFill>
              <a:schemeClr val="accent6">
                <a:lumMod val="60000"/>
                <a:lumOff val="40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1394" y="2678955"/>
            <a:ext cx="2883963" cy="288396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345184" y="5780115"/>
            <a:ext cx="413446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>
                <a:latin typeface="Consolas" panose="020B0609020204030204" pitchFamily="49" charset="0"/>
              </a:rPr>
              <a:t>hub.docker.com</a:t>
            </a:r>
          </a:p>
        </p:txBody>
      </p:sp>
      <p:cxnSp>
        <p:nvCxnSpPr>
          <p:cNvPr id="8" name="Connector: Curved 7"/>
          <p:cNvCxnSpPr>
            <a:stCxn id="19" idx="2"/>
            <a:endCxn id="3" idx="1"/>
          </p:cNvCxnSpPr>
          <p:nvPr/>
        </p:nvCxnSpPr>
        <p:spPr>
          <a:xfrm rot="16200000" flipH="1">
            <a:off x="6308580" y="2398122"/>
            <a:ext cx="963395" cy="2482233"/>
          </a:xfrm>
          <a:prstGeom prst="curvedConnector2">
            <a:avLst/>
          </a:prstGeom>
          <a:ln w="57150">
            <a:solidFill>
              <a:schemeClr val="accent6">
                <a:lumMod val="60000"/>
                <a:lumOff val="40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1041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Hub download slide</a:t>
            </a:r>
          </a:p>
        </p:txBody>
      </p:sp>
    </p:spTree>
    <p:extLst>
      <p:ext uri="{BB962C8B-B14F-4D97-AF65-F5344CB8AC3E}">
        <p14:creationId xmlns:p14="http://schemas.microsoft.com/office/powerpoint/2010/main" val="3699983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226" y="4268246"/>
            <a:ext cx="1984718" cy="1984718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450"/>
          <a:stretch/>
        </p:blipFill>
        <p:spPr>
          <a:xfrm>
            <a:off x="359276" y="1549890"/>
            <a:ext cx="3034618" cy="174763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0"/>
            <a:ext cx="12192000" cy="98044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rtlCol="0">
            <a:noAutofit/>
          </a:bodyPr>
          <a:lstStyle/>
          <a:p>
            <a:r>
              <a:rPr lang="en-GB" sz="4500" dirty="0">
                <a:solidFill>
                  <a:srgbClr val="92D050"/>
                </a:solidFill>
                <a:latin typeface="Consolas" panose="020B0609020204030204" pitchFamily="49" charset="0"/>
              </a:rPr>
              <a:t>&gt; </a:t>
            </a:r>
            <a:r>
              <a:rPr lang="en-GB" sz="4500" dirty="0" err="1">
                <a:solidFill>
                  <a:srgbClr val="92D050"/>
                </a:solidFill>
                <a:latin typeface="Consolas" panose="020B0609020204030204" pitchFamily="49" charset="0"/>
              </a:rPr>
              <a:t>docker</a:t>
            </a:r>
            <a:r>
              <a:rPr lang="en-GB" sz="4500" dirty="0">
                <a:solidFill>
                  <a:srgbClr val="92D050"/>
                </a:solidFill>
                <a:latin typeface="Consolas" panose="020B0609020204030204" pitchFamily="49" charset="0"/>
              </a:rPr>
              <a:t> </a:t>
            </a:r>
            <a:r>
              <a:rPr lang="en-GB" sz="4500" b="1" dirty="0">
                <a:solidFill>
                  <a:srgbClr val="92D050"/>
                </a:solidFill>
                <a:latin typeface="Consolas" panose="020B0609020204030204" pitchFamily="49" charset="0"/>
              </a:rPr>
              <a:t>run</a:t>
            </a:r>
          </a:p>
        </p:txBody>
      </p:sp>
      <p:cxnSp>
        <p:nvCxnSpPr>
          <p:cNvPr id="7" name="Straight Arrow Connector 6"/>
          <p:cNvCxnSpPr>
            <a:stCxn id="25" idx="2"/>
            <a:endCxn id="20" idx="0"/>
          </p:cNvCxnSpPr>
          <p:nvPr/>
        </p:nvCxnSpPr>
        <p:spPr>
          <a:xfrm>
            <a:off x="1876585" y="3297529"/>
            <a:ext cx="0" cy="970717"/>
          </a:xfrm>
          <a:prstGeom prst="straightConnector1">
            <a:avLst/>
          </a:prstGeom>
          <a:ln w="57150">
            <a:solidFill>
              <a:schemeClr val="bg2">
                <a:lumMod val="75000"/>
              </a:schemeClr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Connector: Curved 2"/>
          <p:cNvCxnSpPr>
            <a:stCxn id="32" idx="2"/>
            <a:endCxn id="12" idx="3"/>
          </p:cNvCxnSpPr>
          <p:nvPr/>
        </p:nvCxnSpPr>
        <p:spPr>
          <a:xfrm rot="5400000">
            <a:off x="2921442" y="3345791"/>
            <a:ext cx="685282" cy="2170239"/>
          </a:xfrm>
          <a:prstGeom prst="curvedConnector2">
            <a:avLst/>
          </a:prstGeom>
          <a:ln w="57150">
            <a:solidFill>
              <a:schemeClr val="accent6">
                <a:lumMod val="60000"/>
                <a:lumOff val="4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2201131" y="4533672"/>
            <a:ext cx="421609" cy="5420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54" name="Group 53"/>
          <p:cNvGrpSpPr/>
          <p:nvPr/>
        </p:nvGrpSpPr>
        <p:grpSpPr>
          <a:xfrm>
            <a:off x="6850507" y="1221718"/>
            <a:ext cx="2507026" cy="2507026"/>
            <a:chOff x="7395514" y="1107182"/>
            <a:chExt cx="2507026" cy="2507026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5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95514" y="1107182"/>
              <a:ext cx="2507026" cy="2507026"/>
            </a:xfrm>
            <a:prstGeom prst="rect">
              <a:avLst/>
            </a:prstGeom>
          </p:spPr>
        </p:pic>
        <p:pic>
          <p:nvPicPr>
            <p:cNvPr id="35" name="Picture 34"/>
            <p:cNvPicPr>
              <a:picLocks noChangeAspect="1"/>
            </p:cNvPicPr>
            <p:nvPr/>
          </p:nvPicPr>
          <p:blipFill rotWithShape="1"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5450"/>
            <a:stretch/>
          </p:blipFill>
          <p:spPr>
            <a:xfrm>
              <a:off x="7719188" y="1618428"/>
              <a:ext cx="1851898" cy="1066510"/>
            </a:xfrm>
            <a:prstGeom prst="rect">
              <a:avLst/>
            </a:prstGeom>
          </p:spPr>
        </p:pic>
      </p:grpSp>
      <p:grpSp>
        <p:nvGrpSpPr>
          <p:cNvPr id="53" name="Group 52"/>
          <p:cNvGrpSpPr/>
          <p:nvPr/>
        </p:nvGrpSpPr>
        <p:grpSpPr>
          <a:xfrm>
            <a:off x="7071300" y="4227885"/>
            <a:ext cx="2065440" cy="2065440"/>
            <a:chOff x="7505646" y="4187524"/>
            <a:chExt cx="2065440" cy="2065440"/>
          </a:xfrm>
        </p:grpSpPr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05646" y="4187524"/>
              <a:ext cx="2065440" cy="2065440"/>
            </a:xfrm>
            <a:prstGeom prst="rect">
              <a:avLst/>
            </a:prstGeom>
          </p:spPr>
        </p:pic>
        <p:sp>
          <p:nvSpPr>
            <p:cNvPr id="31" name="Rectangle 30"/>
            <p:cNvSpPr/>
            <p:nvPr/>
          </p:nvSpPr>
          <p:spPr>
            <a:xfrm>
              <a:off x="8030596" y="4610139"/>
              <a:ext cx="919876" cy="8486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37" name="Picture 36"/>
            <p:cNvPicPr>
              <a:picLocks noChangeAspect="1"/>
            </p:cNvPicPr>
            <p:nvPr/>
          </p:nvPicPr>
          <p:blipFill rotWithShape="1"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5450"/>
            <a:stretch/>
          </p:blipFill>
          <p:spPr>
            <a:xfrm>
              <a:off x="7612417" y="4392323"/>
              <a:ext cx="1851898" cy="1066510"/>
            </a:xfrm>
            <a:prstGeom prst="rect">
              <a:avLst/>
            </a:prstGeom>
          </p:spPr>
        </p:pic>
      </p:grpSp>
      <p:grpSp>
        <p:nvGrpSpPr>
          <p:cNvPr id="48" name="Group 47"/>
          <p:cNvGrpSpPr/>
          <p:nvPr/>
        </p:nvGrpSpPr>
        <p:grpSpPr>
          <a:xfrm>
            <a:off x="2289916" y="5198817"/>
            <a:ext cx="2649189" cy="1027256"/>
            <a:chOff x="2289916" y="5198817"/>
            <a:chExt cx="2649189" cy="1027256"/>
          </a:xfrm>
        </p:grpSpPr>
        <p:cxnSp>
          <p:nvCxnSpPr>
            <p:cNvPr id="45" name="Straight Arrow Connector 44"/>
            <p:cNvCxnSpPr>
              <a:stCxn id="43" idx="3"/>
              <a:endCxn id="26" idx="1"/>
            </p:cNvCxnSpPr>
            <p:nvPr/>
          </p:nvCxnSpPr>
          <p:spPr>
            <a:xfrm flipV="1">
              <a:off x="2711525" y="5712445"/>
              <a:ext cx="968849" cy="17423"/>
            </a:xfrm>
            <a:prstGeom prst="straightConnector1">
              <a:avLst/>
            </a:prstGeom>
            <a:ln w="57150">
              <a:solidFill>
                <a:schemeClr val="accent6">
                  <a:lumMod val="60000"/>
                  <a:lumOff val="40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80374" y="5198817"/>
              <a:ext cx="1258731" cy="1027256"/>
            </a:xfrm>
            <a:prstGeom prst="rect">
              <a:avLst/>
            </a:prstGeom>
          </p:spPr>
        </p:pic>
        <p:sp>
          <p:nvSpPr>
            <p:cNvPr id="43" name="Rectangle 42"/>
            <p:cNvSpPr/>
            <p:nvPr/>
          </p:nvSpPr>
          <p:spPr>
            <a:xfrm>
              <a:off x="2289916" y="5458833"/>
              <a:ext cx="421609" cy="54206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8789198" y="4561219"/>
            <a:ext cx="2649189" cy="1027256"/>
            <a:chOff x="2289916" y="5198817"/>
            <a:chExt cx="2649189" cy="1027256"/>
          </a:xfrm>
        </p:grpSpPr>
        <p:cxnSp>
          <p:nvCxnSpPr>
            <p:cNvPr id="50" name="Straight Arrow Connector 49"/>
            <p:cNvCxnSpPr>
              <a:stCxn id="52" idx="3"/>
              <a:endCxn id="51" idx="1"/>
            </p:cNvCxnSpPr>
            <p:nvPr/>
          </p:nvCxnSpPr>
          <p:spPr>
            <a:xfrm flipV="1">
              <a:off x="2711525" y="5712445"/>
              <a:ext cx="968849" cy="17423"/>
            </a:xfrm>
            <a:prstGeom prst="straightConnector1">
              <a:avLst/>
            </a:prstGeom>
            <a:ln w="57150">
              <a:solidFill>
                <a:schemeClr val="accent6">
                  <a:lumMod val="60000"/>
                  <a:lumOff val="40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1" name="Picture 50"/>
            <p:cNvPicPr>
              <a:picLocks noChangeAspect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80374" y="5198817"/>
              <a:ext cx="1258731" cy="1027256"/>
            </a:xfrm>
            <a:prstGeom prst="rect">
              <a:avLst/>
            </a:prstGeom>
          </p:spPr>
        </p:pic>
        <p:sp>
          <p:nvSpPr>
            <p:cNvPr id="52" name="Rectangle 51"/>
            <p:cNvSpPr/>
            <p:nvPr/>
          </p:nvSpPr>
          <p:spPr>
            <a:xfrm>
              <a:off x="2289916" y="5458833"/>
              <a:ext cx="421609" cy="54206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8789198" y="1802435"/>
            <a:ext cx="2649189" cy="1027256"/>
            <a:chOff x="2289916" y="5198817"/>
            <a:chExt cx="2649189" cy="1027256"/>
          </a:xfrm>
        </p:grpSpPr>
        <p:cxnSp>
          <p:nvCxnSpPr>
            <p:cNvPr id="56" name="Straight Arrow Connector 55"/>
            <p:cNvCxnSpPr>
              <a:stCxn id="58" idx="3"/>
              <a:endCxn id="57" idx="1"/>
            </p:cNvCxnSpPr>
            <p:nvPr/>
          </p:nvCxnSpPr>
          <p:spPr>
            <a:xfrm flipV="1">
              <a:off x="2711525" y="5712445"/>
              <a:ext cx="968849" cy="17423"/>
            </a:xfrm>
            <a:prstGeom prst="straightConnector1">
              <a:avLst/>
            </a:prstGeom>
            <a:ln w="57150">
              <a:solidFill>
                <a:schemeClr val="accent6">
                  <a:lumMod val="60000"/>
                  <a:lumOff val="40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7" name="Picture 56"/>
            <p:cNvPicPr>
              <a:picLocks noChangeAspect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80374" y="5198817"/>
              <a:ext cx="1258731" cy="1027256"/>
            </a:xfrm>
            <a:prstGeom prst="rect">
              <a:avLst/>
            </a:prstGeom>
          </p:spPr>
        </p:pic>
        <p:sp>
          <p:nvSpPr>
            <p:cNvPr id="58" name="Rectangle 57"/>
            <p:cNvSpPr/>
            <p:nvPr/>
          </p:nvSpPr>
          <p:spPr>
            <a:xfrm>
              <a:off x="2289916" y="5458833"/>
              <a:ext cx="421609" cy="54206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59" name="Connector: Curved 58"/>
          <p:cNvCxnSpPr>
            <a:stCxn id="32" idx="0"/>
          </p:cNvCxnSpPr>
          <p:nvPr/>
        </p:nvCxnSpPr>
        <p:spPr>
          <a:xfrm rot="5400000" flipH="1" flipV="1">
            <a:off x="5286992" y="1327176"/>
            <a:ext cx="749047" cy="2624627"/>
          </a:xfrm>
          <a:prstGeom prst="curvedConnector2">
            <a:avLst/>
          </a:prstGeom>
          <a:ln w="57150">
            <a:solidFill>
              <a:schemeClr val="accent6">
                <a:lumMod val="60000"/>
                <a:lumOff val="4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67"/>
          <p:cNvSpPr/>
          <p:nvPr/>
        </p:nvSpPr>
        <p:spPr>
          <a:xfrm>
            <a:off x="7001274" y="2152674"/>
            <a:ext cx="421609" cy="5420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1" name="Rectangle 80"/>
          <p:cNvSpPr/>
          <p:nvPr/>
        </p:nvSpPr>
        <p:spPr>
          <a:xfrm>
            <a:off x="7038105" y="4804706"/>
            <a:ext cx="421609" cy="5420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82" name="Connector: Curved 81"/>
          <p:cNvCxnSpPr>
            <a:stCxn id="32" idx="3"/>
            <a:endCxn id="81" idx="1"/>
          </p:cNvCxnSpPr>
          <p:nvPr/>
        </p:nvCxnSpPr>
        <p:spPr>
          <a:xfrm>
            <a:off x="4886330" y="3551141"/>
            <a:ext cx="2151775" cy="1524600"/>
          </a:xfrm>
          <a:prstGeom prst="curvedConnector3">
            <a:avLst>
              <a:gd name="adj1" fmla="val 50000"/>
            </a:avLst>
          </a:prstGeom>
          <a:ln w="57150">
            <a:solidFill>
              <a:schemeClr val="accent6">
                <a:lumMod val="60000"/>
                <a:lumOff val="4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/>
          <p:cNvPicPr>
            <a:picLocks noChangeAspect="1"/>
          </p:cNvPicPr>
          <p:nvPr/>
        </p:nvPicPr>
        <p:blipFill>
          <a:blip r:embed="rId9" cstate="hq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2073" y="3014012"/>
            <a:ext cx="1074257" cy="1074257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1665120" y="4561219"/>
            <a:ext cx="513843" cy="4246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642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8" grpId="0"/>
      <p:bldP spid="8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Arrow Connector 7"/>
          <p:cNvCxnSpPr>
            <a:cxnSpLocks/>
            <a:endCxn id="9" idx="1"/>
          </p:cNvCxnSpPr>
          <p:nvPr/>
        </p:nvCxnSpPr>
        <p:spPr>
          <a:xfrm>
            <a:off x="7413450" y="2050687"/>
            <a:ext cx="2800578" cy="1"/>
          </a:xfrm>
          <a:prstGeom prst="straightConnector1">
            <a:avLst/>
          </a:prstGeom>
          <a:ln w="57150">
            <a:solidFill>
              <a:schemeClr val="accent6">
                <a:lumMod val="60000"/>
                <a:lumOff val="40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4028" y="1537060"/>
            <a:ext cx="1258731" cy="1027256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7069256" y="1637908"/>
            <a:ext cx="421609" cy="5420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5281332" y="1728131"/>
            <a:ext cx="421609" cy="5420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990" y="1511844"/>
            <a:ext cx="1077685" cy="1077685"/>
          </a:xfrm>
          <a:prstGeom prst="rect">
            <a:avLst/>
          </a:prstGeom>
        </p:spPr>
      </p:pic>
      <p:cxnSp>
        <p:nvCxnSpPr>
          <p:cNvPr id="13" name="Straight Arrow Connector 12"/>
          <p:cNvCxnSpPr>
            <a:cxnSpLocks/>
          </p:cNvCxnSpPr>
          <p:nvPr/>
        </p:nvCxnSpPr>
        <p:spPr>
          <a:xfrm>
            <a:off x="1641016" y="2050686"/>
            <a:ext cx="3573638" cy="1"/>
          </a:xfrm>
          <a:prstGeom prst="straightConnector1">
            <a:avLst/>
          </a:prstGeom>
          <a:ln w="57150">
            <a:solidFill>
              <a:schemeClr val="accent6">
                <a:lumMod val="60000"/>
                <a:lumOff val="40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577917" y="1092827"/>
            <a:ext cx="357020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>
                <a:latin typeface="Consolas" panose="020B0609020204030204" pitchFamily="49" charset="0"/>
              </a:rPr>
              <a:t>http://vm:80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5281332" y="1147257"/>
            <a:ext cx="2065440" cy="2065440"/>
            <a:chOff x="7505646" y="4187524"/>
            <a:chExt cx="2065440" cy="2065440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05646" y="4187524"/>
              <a:ext cx="2065440" cy="2065440"/>
            </a:xfrm>
            <a:prstGeom prst="rect">
              <a:avLst/>
            </a:prstGeom>
          </p:spPr>
        </p:pic>
        <p:sp>
          <p:nvSpPr>
            <p:cNvPr id="21" name="Rectangle 20"/>
            <p:cNvSpPr/>
            <p:nvPr/>
          </p:nvSpPr>
          <p:spPr>
            <a:xfrm>
              <a:off x="8030596" y="4610139"/>
              <a:ext cx="919876" cy="8486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22" name="Picture 21"/>
            <p:cNvPicPr>
              <a:picLocks noChangeAspect="1"/>
            </p:cNvPicPr>
            <p:nvPr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5450"/>
            <a:stretch/>
          </p:blipFill>
          <p:spPr>
            <a:xfrm>
              <a:off x="7612417" y="4392323"/>
              <a:ext cx="1851898" cy="1066510"/>
            </a:xfrm>
            <a:prstGeom prst="rect">
              <a:avLst/>
            </a:prstGeom>
          </p:spPr>
        </p:pic>
      </p:grpSp>
      <p:sp>
        <p:nvSpPr>
          <p:cNvPr id="23" name="Rectangle 22"/>
          <p:cNvSpPr/>
          <p:nvPr/>
        </p:nvSpPr>
        <p:spPr>
          <a:xfrm>
            <a:off x="5892301" y="3475866"/>
            <a:ext cx="843501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0" dirty="0">
                <a:solidFill>
                  <a:srgbClr val="0BA14B"/>
                </a:solidFill>
                <a:latin typeface="FontAwesome" pitchFamily="50" charset="0"/>
              </a:rPr>
              <a:t></a:t>
            </a:r>
            <a:endParaRPr lang="en-GB" sz="6000" dirty="0">
              <a:solidFill>
                <a:srgbClr val="0BA14B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911216" y="3629754"/>
            <a:ext cx="244169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>
                <a:latin typeface="Consolas" panose="020B0609020204030204" pitchFamily="49" charset="0"/>
              </a:rPr>
              <a:t>w3wp.exe</a:t>
            </a:r>
          </a:p>
        </p:txBody>
      </p:sp>
      <p:cxnSp>
        <p:nvCxnSpPr>
          <p:cNvPr id="31" name="Straight Connector 30"/>
          <p:cNvCxnSpPr>
            <a:cxnSpLocks/>
            <a:stCxn id="20" idx="2"/>
          </p:cNvCxnSpPr>
          <p:nvPr/>
        </p:nvCxnSpPr>
        <p:spPr>
          <a:xfrm flipH="1">
            <a:off x="6314051" y="3212697"/>
            <a:ext cx="1" cy="43999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cxnSpLocks/>
            <a:endCxn id="24" idx="3"/>
          </p:cNvCxnSpPr>
          <p:nvPr/>
        </p:nvCxnSpPr>
        <p:spPr>
          <a:xfrm flipH="1">
            <a:off x="9352910" y="2557324"/>
            <a:ext cx="988520" cy="1426373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8786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Arrow Connector 7"/>
          <p:cNvCxnSpPr>
            <a:cxnSpLocks/>
            <a:endCxn id="9" idx="1"/>
          </p:cNvCxnSpPr>
          <p:nvPr/>
        </p:nvCxnSpPr>
        <p:spPr>
          <a:xfrm>
            <a:off x="7413450" y="2050687"/>
            <a:ext cx="2800578" cy="1"/>
          </a:xfrm>
          <a:prstGeom prst="straightConnector1">
            <a:avLst/>
          </a:prstGeom>
          <a:ln w="57150">
            <a:solidFill>
              <a:schemeClr val="accent6">
                <a:lumMod val="60000"/>
                <a:lumOff val="40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4028" y="1537060"/>
            <a:ext cx="1258731" cy="1027256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7069256" y="1637908"/>
            <a:ext cx="421609" cy="5420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5281332" y="1728131"/>
            <a:ext cx="421609" cy="5420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990" y="1511844"/>
            <a:ext cx="1077685" cy="1077685"/>
          </a:xfrm>
          <a:prstGeom prst="rect">
            <a:avLst/>
          </a:prstGeom>
        </p:spPr>
      </p:pic>
      <p:cxnSp>
        <p:nvCxnSpPr>
          <p:cNvPr id="13" name="Straight Arrow Connector 12"/>
          <p:cNvCxnSpPr>
            <a:cxnSpLocks/>
          </p:cNvCxnSpPr>
          <p:nvPr/>
        </p:nvCxnSpPr>
        <p:spPr>
          <a:xfrm>
            <a:off x="1641016" y="2050686"/>
            <a:ext cx="3573638" cy="1"/>
          </a:xfrm>
          <a:prstGeom prst="straightConnector1">
            <a:avLst/>
          </a:prstGeom>
          <a:ln w="57150">
            <a:solidFill>
              <a:schemeClr val="accent6">
                <a:lumMod val="60000"/>
                <a:lumOff val="40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577917" y="1092827"/>
            <a:ext cx="357020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>
                <a:latin typeface="Consolas" panose="020B0609020204030204" pitchFamily="49" charset="0"/>
              </a:rPr>
              <a:t>http://vm:80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5281332" y="1147257"/>
            <a:ext cx="2065440" cy="2065440"/>
            <a:chOff x="7505646" y="4187524"/>
            <a:chExt cx="2065440" cy="2065440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05646" y="4187524"/>
              <a:ext cx="2065440" cy="2065440"/>
            </a:xfrm>
            <a:prstGeom prst="rect">
              <a:avLst/>
            </a:prstGeom>
          </p:spPr>
        </p:pic>
        <p:sp>
          <p:nvSpPr>
            <p:cNvPr id="21" name="Rectangle 20"/>
            <p:cNvSpPr/>
            <p:nvPr/>
          </p:nvSpPr>
          <p:spPr>
            <a:xfrm>
              <a:off x="8030596" y="4610139"/>
              <a:ext cx="919876" cy="8486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22" name="Picture 21"/>
            <p:cNvPicPr>
              <a:picLocks noChangeAspect="1"/>
            </p:cNvPicPr>
            <p:nvPr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5450"/>
            <a:stretch/>
          </p:blipFill>
          <p:spPr>
            <a:xfrm>
              <a:off x="7612417" y="4392323"/>
              <a:ext cx="1851898" cy="1066510"/>
            </a:xfrm>
            <a:prstGeom prst="rect">
              <a:avLst/>
            </a:prstGeom>
          </p:spPr>
        </p:pic>
      </p:grpSp>
      <p:sp>
        <p:nvSpPr>
          <p:cNvPr id="23" name="Rectangle 22"/>
          <p:cNvSpPr/>
          <p:nvPr/>
        </p:nvSpPr>
        <p:spPr>
          <a:xfrm>
            <a:off x="5892301" y="3475866"/>
            <a:ext cx="843501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0" dirty="0">
                <a:solidFill>
                  <a:srgbClr val="0BA14B"/>
                </a:solidFill>
                <a:latin typeface="FontAwesome" pitchFamily="50" charset="0"/>
              </a:rPr>
              <a:t></a:t>
            </a:r>
            <a:endParaRPr lang="en-GB" sz="6000" dirty="0">
              <a:solidFill>
                <a:srgbClr val="0BA14B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911216" y="3629754"/>
            <a:ext cx="244169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>
                <a:latin typeface="Consolas" panose="020B0609020204030204" pitchFamily="49" charset="0"/>
              </a:rPr>
              <a:t>w3wp.exe</a:t>
            </a:r>
          </a:p>
        </p:txBody>
      </p:sp>
      <p:cxnSp>
        <p:nvCxnSpPr>
          <p:cNvPr id="31" name="Straight Connector 30"/>
          <p:cNvCxnSpPr>
            <a:cxnSpLocks/>
            <a:stCxn id="20" idx="2"/>
          </p:cNvCxnSpPr>
          <p:nvPr/>
        </p:nvCxnSpPr>
        <p:spPr>
          <a:xfrm flipH="1">
            <a:off x="6314051" y="3212697"/>
            <a:ext cx="1" cy="43999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3673" y="2949631"/>
            <a:ext cx="1289627" cy="105247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4028" y="4517630"/>
            <a:ext cx="1319272" cy="1076664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5892301" y="4364041"/>
            <a:ext cx="843501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0" dirty="0">
                <a:solidFill>
                  <a:srgbClr val="F7941E"/>
                </a:solidFill>
                <a:latin typeface="FontAwesome" pitchFamily="50" charset="0"/>
              </a:rPr>
              <a:t></a:t>
            </a:r>
            <a:endParaRPr lang="en-GB" sz="6000" dirty="0">
              <a:solidFill>
                <a:srgbClr val="F7941E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911216" y="4517929"/>
            <a:ext cx="244169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>
                <a:latin typeface="Consolas" panose="020B0609020204030204" pitchFamily="49" charset="0"/>
              </a:rPr>
              <a:t>w3wp.exe</a:t>
            </a:r>
          </a:p>
        </p:txBody>
      </p:sp>
      <p:sp>
        <p:nvSpPr>
          <p:cNvPr id="29" name="Rectangle 28"/>
          <p:cNvSpPr/>
          <p:nvPr/>
        </p:nvSpPr>
        <p:spPr>
          <a:xfrm>
            <a:off x="5892301" y="5252215"/>
            <a:ext cx="843501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0" dirty="0">
                <a:solidFill>
                  <a:srgbClr val="0F75BC"/>
                </a:solidFill>
                <a:latin typeface="FontAwesome" pitchFamily="50" charset="0"/>
              </a:rPr>
              <a:t></a:t>
            </a:r>
            <a:endParaRPr lang="en-GB" sz="6000" dirty="0">
              <a:solidFill>
                <a:srgbClr val="0F75BC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911216" y="5406103"/>
            <a:ext cx="244169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>
                <a:latin typeface="Consolas" panose="020B0609020204030204" pitchFamily="49" charset="0"/>
              </a:rPr>
              <a:t>w3wp.exe</a:t>
            </a:r>
          </a:p>
        </p:txBody>
      </p:sp>
      <p:cxnSp>
        <p:nvCxnSpPr>
          <p:cNvPr id="32" name="Straight Connector 31"/>
          <p:cNvCxnSpPr>
            <a:cxnSpLocks/>
            <a:endCxn id="27" idx="3"/>
          </p:cNvCxnSpPr>
          <p:nvPr/>
        </p:nvCxnSpPr>
        <p:spPr>
          <a:xfrm flipH="1">
            <a:off x="9352910" y="3969713"/>
            <a:ext cx="988520" cy="902159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cxnSpLocks/>
            <a:endCxn id="30" idx="3"/>
          </p:cNvCxnSpPr>
          <p:nvPr/>
        </p:nvCxnSpPr>
        <p:spPr>
          <a:xfrm flipH="1">
            <a:off x="9352910" y="5562763"/>
            <a:ext cx="988520" cy="197283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cxnSpLocks/>
            <a:endCxn id="24" idx="3"/>
          </p:cNvCxnSpPr>
          <p:nvPr/>
        </p:nvCxnSpPr>
        <p:spPr>
          <a:xfrm flipH="1">
            <a:off x="9352910" y="2557324"/>
            <a:ext cx="988520" cy="1426373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8125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 err="1"/>
              <a:t>Dockerizing</a:t>
            </a:r>
            <a:r>
              <a:rPr lang="en-GB" dirty="0"/>
              <a:t> ASP.NET</a:t>
            </a:r>
          </a:p>
        </p:txBody>
      </p:sp>
    </p:spTree>
    <p:extLst>
      <p:ext uri="{BB962C8B-B14F-4D97-AF65-F5344CB8AC3E}">
        <p14:creationId xmlns:p14="http://schemas.microsoft.com/office/powerpoint/2010/main" val="4043120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280" y="1622594"/>
            <a:ext cx="1949351" cy="1590874"/>
          </a:xfrm>
          <a:prstGeom prst="rect">
            <a:avLst/>
          </a:prstGeom>
        </p:spPr>
      </p:pic>
      <p:cxnSp>
        <p:nvCxnSpPr>
          <p:cNvPr id="11" name="Straight Arrow Connector 10"/>
          <p:cNvCxnSpPr>
            <a:endCxn id="5" idx="1"/>
          </p:cNvCxnSpPr>
          <p:nvPr/>
        </p:nvCxnSpPr>
        <p:spPr>
          <a:xfrm>
            <a:off x="402046" y="2418031"/>
            <a:ext cx="1274234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23966" y="1818492"/>
            <a:ext cx="91403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500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GET</a:t>
            </a:r>
          </a:p>
        </p:txBody>
      </p:sp>
      <p:cxnSp>
        <p:nvCxnSpPr>
          <p:cNvPr id="48" name="Straight Arrow Connector 47"/>
          <p:cNvCxnSpPr/>
          <p:nvPr/>
        </p:nvCxnSpPr>
        <p:spPr>
          <a:xfrm flipH="1">
            <a:off x="402046" y="2648130"/>
            <a:ext cx="1183640" cy="5081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ectangle 70"/>
          <p:cNvSpPr/>
          <p:nvPr/>
        </p:nvSpPr>
        <p:spPr>
          <a:xfrm>
            <a:off x="3233984" y="1236463"/>
            <a:ext cx="569387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000" dirty="0">
                <a:solidFill>
                  <a:srgbClr val="333333"/>
                </a:solidFill>
                <a:latin typeface="FontAwesome" pitchFamily="50" charset="0"/>
              </a:rPr>
              <a:t></a:t>
            </a:r>
            <a:endParaRPr lang="en-GB" sz="3000" dirty="0"/>
          </a:p>
        </p:txBody>
      </p:sp>
      <p:grpSp>
        <p:nvGrpSpPr>
          <p:cNvPr id="2" name="Group 1"/>
          <p:cNvGrpSpPr/>
          <p:nvPr/>
        </p:nvGrpSpPr>
        <p:grpSpPr>
          <a:xfrm>
            <a:off x="1744561" y="3989802"/>
            <a:ext cx="1899876" cy="1889254"/>
            <a:chOff x="7337134" y="2224762"/>
            <a:chExt cx="1899876" cy="1889254"/>
          </a:xfrm>
        </p:grpSpPr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37134" y="2658257"/>
              <a:ext cx="1783790" cy="1455759"/>
            </a:xfrm>
            <a:prstGeom prst="rect">
              <a:avLst/>
            </a:prstGeom>
          </p:spPr>
        </p:pic>
        <p:sp>
          <p:nvSpPr>
            <p:cNvPr id="73" name="Rectangle 72"/>
            <p:cNvSpPr/>
            <p:nvPr/>
          </p:nvSpPr>
          <p:spPr>
            <a:xfrm>
              <a:off x="8722125" y="2224762"/>
              <a:ext cx="514885" cy="5539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3000" dirty="0">
                  <a:solidFill>
                    <a:srgbClr val="333333"/>
                  </a:solidFill>
                  <a:latin typeface="FontAwesome" pitchFamily="50" charset="0"/>
                </a:rPr>
                <a:t></a:t>
              </a:r>
              <a:endParaRPr lang="en-GB" sz="3000" dirty="0"/>
            </a:p>
          </p:txBody>
        </p:sp>
      </p:grpSp>
      <p:sp>
        <p:nvSpPr>
          <p:cNvPr id="74" name="Rectangle 73"/>
          <p:cNvSpPr/>
          <p:nvPr/>
        </p:nvSpPr>
        <p:spPr>
          <a:xfrm>
            <a:off x="8722125" y="4120432"/>
            <a:ext cx="184731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GB" sz="3000" dirty="0"/>
          </a:p>
        </p:txBody>
      </p:sp>
      <p:cxnSp>
        <p:nvCxnSpPr>
          <p:cNvPr id="6" name="Straight Arrow Connector 5"/>
          <p:cNvCxnSpPr>
            <a:cxnSpLocks/>
            <a:stCxn id="5" idx="2"/>
            <a:endCxn id="33" idx="0"/>
          </p:cNvCxnSpPr>
          <p:nvPr/>
        </p:nvCxnSpPr>
        <p:spPr>
          <a:xfrm flipH="1">
            <a:off x="2636456" y="3213468"/>
            <a:ext cx="14500" cy="1209829"/>
          </a:xfrm>
          <a:prstGeom prst="straightConnector1">
            <a:avLst/>
          </a:prstGeom>
          <a:ln w="38100"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ontent Placeholder 2"/>
          <p:cNvSpPr>
            <a:spLocks noGrp="1"/>
          </p:cNvSpPr>
          <p:nvPr>
            <p:ph idx="1"/>
          </p:nvPr>
        </p:nvSpPr>
        <p:spPr>
          <a:xfrm>
            <a:off x="5479781" y="879114"/>
            <a:ext cx="6156334" cy="5110548"/>
          </a:xfrm>
        </p:spPr>
        <p:txBody>
          <a:bodyPr>
            <a:normAutofit/>
          </a:bodyPr>
          <a:lstStyle/>
          <a:p>
            <a:pPr>
              <a:spcAft>
                <a:spcPts val="1800"/>
              </a:spcAft>
            </a:pPr>
            <a:r>
              <a:rPr lang="en-GB" sz="3600" dirty="0"/>
              <a:t>Consistency</a:t>
            </a:r>
          </a:p>
          <a:p>
            <a:pPr lvl="1">
              <a:spcAft>
                <a:spcPts val="1800"/>
              </a:spcAft>
            </a:pPr>
            <a:r>
              <a:rPr lang="en-GB" sz="3333" dirty="0"/>
              <a:t>Build &amp; store</a:t>
            </a:r>
          </a:p>
          <a:p>
            <a:pPr lvl="1">
              <a:spcAft>
                <a:spcPts val="1800"/>
              </a:spcAft>
            </a:pPr>
            <a:r>
              <a:rPr lang="en-GB" sz="3333" dirty="0"/>
              <a:t>Run &amp; manage</a:t>
            </a:r>
          </a:p>
          <a:p>
            <a:pPr>
              <a:spcAft>
                <a:spcPts val="1800"/>
              </a:spcAft>
            </a:pPr>
            <a:r>
              <a:rPr lang="en-GB" sz="3600" dirty="0"/>
              <a:t>Foundation</a:t>
            </a:r>
          </a:p>
          <a:p>
            <a:pPr lvl="1">
              <a:spcAft>
                <a:spcPts val="1800"/>
              </a:spcAft>
            </a:pPr>
            <a:r>
              <a:rPr lang="en-GB" sz="3333" dirty="0" smtClean="0"/>
              <a:t>Fast, safe deployment</a:t>
            </a:r>
          </a:p>
          <a:p>
            <a:pPr lvl="1">
              <a:spcAft>
                <a:spcPts val="1800"/>
              </a:spcAft>
            </a:pPr>
            <a:r>
              <a:rPr lang="en-GB" sz="3333" dirty="0" smtClean="0"/>
              <a:t>Break up monoliths</a:t>
            </a:r>
            <a:endParaRPr lang="en-GB" sz="3333" dirty="0"/>
          </a:p>
        </p:txBody>
      </p:sp>
      <p:sp>
        <p:nvSpPr>
          <p:cNvPr id="14" name="Oval 13"/>
          <p:cNvSpPr/>
          <p:nvPr/>
        </p:nvSpPr>
        <p:spPr>
          <a:xfrm>
            <a:off x="195806" y="151755"/>
            <a:ext cx="966974" cy="9379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extBox 14"/>
          <p:cNvSpPr txBox="1"/>
          <p:nvPr/>
        </p:nvSpPr>
        <p:spPr>
          <a:xfrm>
            <a:off x="293884" y="159082"/>
            <a:ext cx="84830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5400" dirty="0" smtClean="0">
                <a:solidFill>
                  <a:schemeClr val="bg1"/>
                </a:solidFill>
                <a:latin typeface="+mj-lt"/>
              </a:rPr>
              <a:t>v2</a:t>
            </a:r>
            <a:endParaRPr lang="en-GB" sz="5400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5056875" y="879114"/>
            <a:ext cx="0" cy="4999942"/>
          </a:xfrm>
          <a:prstGeom prst="line">
            <a:avLst/>
          </a:prstGeom>
          <a:ln w="762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7253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Modernizing Apps with Docker</a:t>
            </a:r>
          </a:p>
        </p:txBody>
      </p:sp>
    </p:spTree>
    <p:extLst>
      <p:ext uri="{BB962C8B-B14F-4D97-AF65-F5344CB8AC3E}">
        <p14:creationId xmlns:p14="http://schemas.microsoft.com/office/powerpoint/2010/main" val="4049732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400" dirty="0">
                <a:solidFill>
                  <a:schemeClr val="accent5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Today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850" y="1525587"/>
            <a:ext cx="11525249" cy="4833436"/>
          </a:xfrm>
        </p:spPr>
        <p:txBody>
          <a:bodyPr>
            <a:normAutofit/>
          </a:bodyPr>
          <a:lstStyle/>
          <a:p>
            <a:pPr>
              <a:spcAft>
                <a:spcPts val="1800"/>
              </a:spcAft>
            </a:pPr>
            <a:r>
              <a:rPr lang="en-GB" sz="5200" dirty="0" smtClean="0"/>
              <a:t>The Docker</a:t>
            </a:r>
            <a:r>
              <a:rPr lang="en-GB" sz="5200" dirty="0" smtClean="0">
                <a:solidFill>
                  <a:schemeClr val="tx1"/>
                </a:solidFill>
              </a:rPr>
              <a:t> </a:t>
            </a:r>
            <a:r>
              <a:rPr lang="en-GB" sz="5200" dirty="0"/>
              <a:t>platform</a:t>
            </a:r>
          </a:p>
          <a:p>
            <a:pPr>
              <a:spcAft>
                <a:spcPts val="1800"/>
              </a:spcAft>
            </a:pPr>
            <a:r>
              <a:rPr lang="en-GB" sz="5200" dirty="0" smtClean="0"/>
              <a:t>ASP.NET </a:t>
            </a:r>
            <a:r>
              <a:rPr lang="en-GB" sz="5200" dirty="0"/>
              <a:t>apps in Docker</a:t>
            </a:r>
          </a:p>
          <a:p>
            <a:pPr>
              <a:spcAft>
                <a:spcPts val="1800"/>
              </a:spcAft>
            </a:pPr>
            <a:r>
              <a:rPr lang="en-GB" sz="5200" dirty="0"/>
              <a:t>Modernizing apps with Docker</a:t>
            </a:r>
          </a:p>
        </p:txBody>
      </p:sp>
    </p:spTree>
    <p:extLst>
      <p:ext uri="{BB962C8B-B14F-4D97-AF65-F5344CB8AC3E}">
        <p14:creationId xmlns:p14="http://schemas.microsoft.com/office/powerpoint/2010/main" val="2195735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: Folded Corner 22"/>
          <p:cNvSpPr/>
          <p:nvPr/>
        </p:nvSpPr>
        <p:spPr>
          <a:xfrm rot="16200000">
            <a:off x="756233" y="1180772"/>
            <a:ext cx="2863591" cy="3069777"/>
          </a:xfrm>
          <a:prstGeom prst="foldedCorner">
            <a:avLst/>
          </a:prstGeom>
          <a:solidFill>
            <a:srgbClr val="F5FEA4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4" name="Rectangle: Folded Corner 23"/>
          <p:cNvSpPr/>
          <p:nvPr/>
        </p:nvSpPr>
        <p:spPr>
          <a:xfrm rot="16200000">
            <a:off x="4664215" y="1180771"/>
            <a:ext cx="2863591" cy="3069777"/>
          </a:xfrm>
          <a:prstGeom prst="foldedCorner">
            <a:avLst/>
          </a:prstGeom>
          <a:solidFill>
            <a:srgbClr val="F5FEA4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5" name="Rectangle: Folded Corner 24"/>
          <p:cNvSpPr/>
          <p:nvPr/>
        </p:nvSpPr>
        <p:spPr>
          <a:xfrm rot="16200000">
            <a:off x="8572196" y="1180770"/>
            <a:ext cx="2863591" cy="3069777"/>
          </a:xfrm>
          <a:prstGeom prst="foldedCorner">
            <a:avLst/>
          </a:prstGeom>
          <a:solidFill>
            <a:srgbClr val="F5FEA4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" name="TextBox 8"/>
          <p:cNvSpPr txBox="1"/>
          <p:nvPr/>
        </p:nvSpPr>
        <p:spPr>
          <a:xfrm>
            <a:off x="985156" y="1699993"/>
            <a:ext cx="240574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800" b="1" dirty="0">
                <a:solidFill>
                  <a:schemeClr val="bg2">
                    <a:lumMod val="25000"/>
                  </a:schemeClr>
                </a:solidFill>
                <a:latin typeface="Comic Sans MS" panose="030F0702030302020204" pitchFamily="66" charset="0"/>
                <a:cs typeface="Arial" panose="020B0604020202020204" pitchFamily="34" charset="0"/>
              </a:rPr>
              <a:t>Performance</a:t>
            </a:r>
          </a:p>
          <a:p>
            <a:pPr>
              <a:lnSpc>
                <a:spcPct val="150000"/>
              </a:lnSpc>
            </a:pPr>
            <a:r>
              <a:rPr lang="en-GB" sz="2800" dirty="0">
                <a:solidFill>
                  <a:schemeClr val="bg2">
                    <a:lumMod val="25000"/>
                  </a:schemeClr>
                </a:solidFill>
                <a:latin typeface="Comic Sans MS" panose="030F0702030302020204" pitchFamily="66" charset="0"/>
                <a:cs typeface="Arial" panose="020B0604020202020204" pitchFamily="34" charset="0"/>
              </a:rPr>
              <a:t>Heavy usage crashes app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789717" y="1699994"/>
            <a:ext cx="303711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800" b="1" dirty="0">
                <a:solidFill>
                  <a:schemeClr val="bg2">
                    <a:lumMod val="25000"/>
                  </a:schemeClr>
                </a:solidFill>
                <a:latin typeface="Comic Sans MS" panose="030F0702030302020204" pitchFamily="66" charset="0"/>
                <a:cs typeface="Arial" panose="020B0604020202020204" pitchFamily="34" charset="0"/>
              </a:rPr>
              <a:t>Data Insight</a:t>
            </a:r>
          </a:p>
          <a:p>
            <a:pPr>
              <a:lnSpc>
                <a:spcPct val="150000"/>
              </a:lnSpc>
            </a:pPr>
            <a:r>
              <a:rPr lang="en-GB" sz="2800" dirty="0">
                <a:solidFill>
                  <a:schemeClr val="bg2">
                    <a:lumMod val="25000"/>
                  </a:schemeClr>
                </a:solidFill>
                <a:latin typeface="Comic Sans MS" panose="030F0702030302020204" pitchFamily="66" charset="0"/>
                <a:cs typeface="Arial" panose="020B0604020202020204" pitchFamily="34" charset="0"/>
              </a:rPr>
              <a:t>Support ticket for queries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8730347" y="1699995"/>
            <a:ext cx="273231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800" b="1" dirty="0">
                <a:solidFill>
                  <a:schemeClr val="bg2">
                    <a:lumMod val="25000"/>
                  </a:schemeClr>
                </a:solidFill>
                <a:latin typeface="Comic Sans MS" panose="030F0702030302020204" pitchFamily="66" charset="0"/>
                <a:cs typeface="Arial" panose="020B0604020202020204" pitchFamily="34" charset="0"/>
              </a:rPr>
              <a:t>UX</a:t>
            </a:r>
          </a:p>
          <a:p>
            <a:pPr>
              <a:lnSpc>
                <a:spcPct val="150000"/>
              </a:lnSpc>
            </a:pPr>
            <a:r>
              <a:rPr lang="en-GB" sz="2800" dirty="0">
                <a:solidFill>
                  <a:schemeClr val="bg2">
                    <a:lumMod val="25000"/>
                  </a:schemeClr>
                </a:solidFill>
                <a:latin typeface="Comic Sans MS" panose="030F0702030302020204" pitchFamily="66" charset="0"/>
                <a:cs typeface="Arial" panose="020B0604020202020204" pitchFamily="34" charset="0"/>
              </a:rPr>
              <a:t>Full release for UI change</a:t>
            </a:r>
          </a:p>
        </p:txBody>
      </p:sp>
    </p:spTree>
    <p:extLst>
      <p:ext uri="{BB962C8B-B14F-4D97-AF65-F5344CB8AC3E}">
        <p14:creationId xmlns:p14="http://schemas.microsoft.com/office/powerpoint/2010/main" val="2549103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19" grpId="0"/>
      <p:bldP spid="2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: Folded Corner 22"/>
          <p:cNvSpPr/>
          <p:nvPr/>
        </p:nvSpPr>
        <p:spPr>
          <a:xfrm rot="16200000">
            <a:off x="756233" y="1180772"/>
            <a:ext cx="2863591" cy="3069777"/>
          </a:xfrm>
          <a:prstGeom prst="foldedCorner">
            <a:avLst/>
          </a:prstGeom>
          <a:solidFill>
            <a:srgbClr val="F5FEA4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4" name="Rectangle: Folded Corner 23"/>
          <p:cNvSpPr/>
          <p:nvPr/>
        </p:nvSpPr>
        <p:spPr>
          <a:xfrm rot="16200000">
            <a:off x="4664215" y="1180771"/>
            <a:ext cx="2863591" cy="3069777"/>
          </a:xfrm>
          <a:prstGeom prst="foldedCorner">
            <a:avLst/>
          </a:prstGeom>
          <a:solidFill>
            <a:srgbClr val="F5FEA4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5" name="Rectangle: Folded Corner 24"/>
          <p:cNvSpPr/>
          <p:nvPr/>
        </p:nvSpPr>
        <p:spPr>
          <a:xfrm rot="16200000">
            <a:off x="8572196" y="1180770"/>
            <a:ext cx="2863591" cy="3069777"/>
          </a:xfrm>
          <a:prstGeom prst="foldedCorner">
            <a:avLst/>
          </a:prstGeom>
          <a:solidFill>
            <a:srgbClr val="F5FEA4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" name="TextBox 8"/>
          <p:cNvSpPr txBox="1"/>
          <p:nvPr/>
        </p:nvSpPr>
        <p:spPr>
          <a:xfrm>
            <a:off x="985156" y="1699993"/>
            <a:ext cx="240574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800" b="1" dirty="0">
                <a:solidFill>
                  <a:schemeClr val="bg2">
                    <a:lumMod val="25000"/>
                  </a:schemeClr>
                </a:solidFill>
                <a:latin typeface="Comic Sans MS" panose="030F0702030302020204" pitchFamily="66" charset="0"/>
                <a:cs typeface="Arial" panose="020B0604020202020204" pitchFamily="34" charset="0"/>
              </a:rPr>
              <a:t>Performance</a:t>
            </a:r>
          </a:p>
          <a:p>
            <a:pPr>
              <a:lnSpc>
                <a:spcPct val="150000"/>
              </a:lnSpc>
            </a:pPr>
            <a:r>
              <a:rPr lang="en-GB" sz="2800" dirty="0">
                <a:solidFill>
                  <a:schemeClr val="bg2">
                    <a:lumMod val="25000"/>
                  </a:schemeClr>
                </a:solidFill>
                <a:latin typeface="Comic Sans MS" panose="030F0702030302020204" pitchFamily="66" charset="0"/>
                <a:cs typeface="Arial" panose="020B0604020202020204" pitchFamily="34" charset="0"/>
              </a:rPr>
              <a:t>Heavy usage crashes app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789717" y="1699994"/>
            <a:ext cx="303711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800" b="1" dirty="0">
                <a:solidFill>
                  <a:schemeClr val="bg2">
                    <a:lumMod val="25000"/>
                  </a:schemeClr>
                </a:solidFill>
                <a:latin typeface="Comic Sans MS" panose="030F0702030302020204" pitchFamily="66" charset="0"/>
                <a:cs typeface="Arial" panose="020B0604020202020204" pitchFamily="34" charset="0"/>
              </a:rPr>
              <a:t>Data Insight</a:t>
            </a:r>
          </a:p>
          <a:p>
            <a:pPr>
              <a:lnSpc>
                <a:spcPct val="150000"/>
              </a:lnSpc>
            </a:pPr>
            <a:r>
              <a:rPr lang="en-GB" sz="2800" dirty="0">
                <a:solidFill>
                  <a:schemeClr val="bg2">
                    <a:lumMod val="25000"/>
                  </a:schemeClr>
                </a:solidFill>
                <a:latin typeface="Comic Sans MS" panose="030F0702030302020204" pitchFamily="66" charset="0"/>
                <a:cs typeface="Arial" panose="020B0604020202020204" pitchFamily="34" charset="0"/>
              </a:rPr>
              <a:t>Support ticket for queries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8730347" y="1699995"/>
            <a:ext cx="273231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800" b="1" dirty="0">
                <a:solidFill>
                  <a:schemeClr val="bg2">
                    <a:lumMod val="25000"/>
                  </a:schemeClr>
                </a:solidFill>
                <a:latin typeface="Comic Sans MS" panose="030F0702030302020204" pitchFamily="66" charset="0"/>
                <a:cs typeface="Arial" panose="020B0604020202020204" pitchFamily="34" charset="0"/>
              </a:rPr>
              <a:t>UX</a:t>
            </a:r>
          </a:p>
          <a:p>
            <a:pPr>
              <a:lnSpc>
                <a:spcPct val="150000"/>
              </a:lnSpc>
            </a:pPr>
            <a:r>
              <a:rPr lang="en-GB" sz="2800" dirty="0">
                <a:solidFill>
                  <a:schemeClr val="bg2">
                    <a:lumMod val="25000"/>
                  </a:schemeClr>
                </a:solidFill>
                <a:latin typeface="Comic Sans MS" panose="030F0702030302020204" pitchFamily="66" charset="0"/>
                <a:cs typeface="Arial" panose="020B0604020202020204" pitchFamily="34" charset="0"/>
              </a:rPr>
              <a:t>Full release for UI change</a:t>
            </a:r>
          </a:p>
        </p:txBody>
      </p:sp>
      <p:sp>
        <p:nvSpPr>
          <p:cNvPr id="2" name="Rectangle 1"/>
          <p:cNvSpPr/>
          <p:nvPr/>
        </p:nvSpPr>
        <p:spPr>
          <a:xfrm>
            <a:off x="4386943" y="870857"/>
            <a:ext cx="7805057" cy="3831772"/>
          </a:xfrm>
          <a:prstGeom prst="rect">
            <a:avLst/>
          </a:prstGeom>
          <a:solidFill>
            <a:schemeClr val="bg1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1348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Performance Feature Demo</a:t>
            </a:r>
          </a:p>
        </p:txBody>
      </p:sp>
    </p:spTree>
    <p:extLst>
      <p:ext uri="{BB962C8B-B14F-4D97-AF65-F5344CB8AC3E}">
        <p14:creationId xmlns:p14="http://schemas.microsoft.com/office/powerpoint/2010/main" val="3993436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5394" y="1753224"/>
            <a:ext cx="1949351" cy="1590874"/>
          </a:xfrm>
          <a:prstGeom prst="rect">
            <a:avLst/>
          </a:prstGeom>
        </p:spPr>
      </p:pic>
      <p:cxnSp>
        <p:nvCxnSpPr>
          <p:cNvPr id="11" name="Straight Arrow Connector 10"/>
          <p:cNvCxnSpPr>
            <a:endCxn id="5" idx="1"/>
          </p:cNvCxnSpPr>
          <p:nvPr/>
        </p:nvCxnSpPr>
        <p:spPr>
          <a:xfrm>
            <a:off x="391160" y="2548661"/>
            <a:ext cx="1274234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13080" y="1949122"/>
            <a:ext cx="91403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500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GET</a:t>
            </a:r>
          </a:p>
        </p:txBody>
      </p:sp>
      <p:cxnSp>
        <p:nvCxnSpPr>
          <p:cNvPr id="15" name="Curved Connector 14"/>
          <p:cNvCxnSpPr>
            <a:cxnSpLocks/>
            <a:stCxn id="5" idx="2"/>
            <a:endCxn id="50" idx="1"/>
          </p:cNvCxnSpPr>
          <p:nvPr/>
        </p:nvCxnSpPr>
        <p:spPr>
          <a:xfrm rot="5400000">
            <a:off x="784149" y="3552805"/>
            <a:ext cx="2064629" cy="1647214"/>
          </a:xfrm>
          <a:prstGeom prst="curvedConnector4">
            <a:avLst>
              <a:gd name="adj1" fmla="val 31913"/>
              <a:gd name="adj2" fmla="val 113878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H="1">
            <a:off x="391160" y="2778760"/>
            <a:ext cx="1183640" cy="5081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9612" y="2664125"/>
            <a:ext cx="1769412" cy="1444025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7134" y="2658257"/>
            <a:ext cx="1783790" cy="1455759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856" y="4661849"/>
            <a:ext cx="1830349" cy="1493756"/>
          </a:xfrm>
          <a:prstGeom prst="rect">
            <a:avLst/>
          </a:prstGeom>
        </p:spPr>
      </p:pic>
      <p:cxnSp>
        <p:nvCxnSpPr>
          <p:cNvPr id="54" name="Curved Connector 16"/>
          <p:cNvCxnSpPr>
            <a:cxnSpLocks/>
            <a:stCxn id="25" idx="1"/>
            <a:endCxn id="50" idx="3"/>
          </p:cNvCxnSpPr>
          <p:nvPr/>
        </p:nvCxnSpPr>
        <p:spPr>
          <a:xfrm rot="10800000" flipV="1">
            <a:off x="2823206" y="3386137"/>
            <a:ext cx="1716407" cy="2022589"/>
          </a:xfrm>
          <a:prstGeom prst="curvedConnector3">
            <a:avLst>
              <a:gd name="adj1" fmla="val 50000"/>
            </a:avLst>
          </a:prstGeom>
          <a:ln w="5080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urved Connector 19"/>
          <p:cNvCxnSpPr>
            <a:cxnSpLocks/>
            <a:stCxn id="25" idx="3"/>
            <a:endCxn id="33" idx="2"/>
          </p:cNvCxnSpPr>
          <p:nvPr/>
        </p:nvCxnSpPr>
        <p:spPr>
          <a:xfrm>
            <a:off x="6309024" y="3386138"/>
            <a:ext cx="1920005" cy="727878"/>
          </a:xfrm>
          <a:prstGeom prst="curvedConnector4">
            <a:avLst>
              <a:gd name="adj1" fmla="val 26774"/>
              <a:gd name="adj2" fmla="val 131406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ectangle 70"/>
          <p:cNvSpPr/>
          <p:nvPr/>
        </p:nvSpPr>
        <p:spPr>
          <a:xfrm>
            <a:off x="3223098" y="1367093"/>
            <a:ext cx="569387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000" dirty="0">
                <a:solidFill>
                  <a:srgbClr val="333333"/>
                </a:solidFill>
                <a:latin typeface="FontAwesome" pitchFamily="50" charset="0"/>
              </a:rPr>
              <a:t></a:t>
            </a:r>
            <a:endParaRPr lang="en-GB" sz="3000" dirty="0"/>
          </a:p>
        </p:txBody>
      </p:sp>
      <p:sp>
        <p:nvSpPr>
          <p:cNvPr id="73" name="Rectangle 72"/>
          <p:cNvSpPr/>
          <p:nvPr/>
        </p:nvSpPr>
        <p:spPr>
          <a:xfrm>
            <a:off x="8722125" y="2224762"/>
            <a:ext cx="514885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000" dirty="0">
                <a:solidFill>
                  <a:srgbClr val="333333"/>
                </a:solidFill>
                <a:latin typeface="FontAwesome" pitchFamily="50" charset="0"/>
              </a:rPr>
              <a:t></a:t>
            </a:r>
            <a:endParaRPr lang="en-GB" sz="3000" dirty="0"/>
          </a:p>
        </p:txBody>
      </p:sp>
      <p:sp>
        <p:nvSpPr>
          <p:cNvPr id="74" name="Rectangle 73"/>
          <p:cNvSpPr/>
          <p:nvPr/>
        </p:nvSpPr>
        <p:spPr>
          <a:xfrm>
            <a:off x="8722125" y="4120432"/>
            <a:ext cx="184731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GB" sz="3000" dirty="0"/>
          </a:p>
        </p:txBody>
      </p:sp>
      <p:sp>
        <p:nvSpPr>
          <p:cNvPr id="76" name="Rectangle 75"/>
          <p:cNvSpPr/>
          <p:nvPr/>
        </p:nvSpPr>
        <p:spPr>
          <a:xfrm>
            <a:off x="2325623" y="4250833"/>
            <a:ext cx="569387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000" dirty="0">
                <a:solidFill>
                  <a:srgbClr val="333333"/>
                </a:solidFill>
                <a:latin typeface="FontAwesome" pitchFamily="50" charset="0"/>
              </a:rPr>
              <a:t></a:t>
            </a:r>
            <a:endParaRPr lang="en-GB" sz="3000" dirty="0"/>
          </a:p>
        </p:txBody>
      </p:sp>
      <p:sp>
        <p:nvSpPr>
          <p:cNvPr id="80" name="Rectangle 79"/>
          <p:cNvSpPr/>
          <p:nvPr/>
        </p:nvSpPr>
        <p:spPr>
          <a:xfrm>
            <a:off x="5963121" y="2342592"/>
            <a:ext cx="514885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000" dirty="0">
                <a:solidFill>
                  <a:srgbClr val="333333"/>
                </a:solidFill>
                <a:latin typeface="FontAwesome" pitchFamily="50" charset="0"/>
              </a:rPr>
              <a:t></a:t>
            </a:r>
            <a:endParaRPr lang="en-GB" sz="3000" dirty="0"/>
          </a:p>
        </p:txBody>
      </p:sp>
      <p:sp>
        <p:nvSpPr>
          <p:cNvPr id="18" name="Oval 17"/>
          <p:cNvSpPr/>
          <p:nvPr/>
        </p:nvSpPr>
        <p:spPr>
          <a:xfrm>
            <a:off x="195806" y="151755"/>
            <a:ext cx="966974" cy="9379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extBox 18"/>
          <p:cNvSpPr txBox="1"/>
          <p:nvPr/>
        </p:nvSpPr>
        <p:spPr>
          <a:xfrm>
            <a:off x="293884" y="159082"/>
            <a:ext cx="84830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5400" dirty="0" smtClean="0">
                <a:solidFill>
                  <a:schemeClr val="bg1"/>
                </a:solidFill>
                <a:latin typeface="+mj-lt"/>
              </a:rPr>
              <a:t>v3</a:t>
            </a:r>
            <a:endParaRPr lang="en-GB" sz="5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07435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5394" y="1753224"/>
            <a:ext cx="1949351" cy="1590874"/>
          </a:xfrm>
          <a:prstGeom prst="rect">
            <a:avLst/>
          </a:prstGeom>
        </p:spPr>
      </p:pic>
      <p:cxnSp>
        <p:nvCxnSpPr>
          <p:cNvPr id="11" name="Straight Arrow Connector 10"/>
          <p:cNvCxnSpPr>
            <a:endCxn id="5" idx="1"/>
          </p:cNvCxnSpPr>
          <p:nvPr/>
        </p:nvCxnSpPr>
        <p:spPr>
          <a:xfrm>
            <a:off x="391160" y="2548661"/>
            <a:ext cx="1274234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13080" y="1949122"/>
            <a:ext cx="91403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500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GET</a:t>
            </a:r>
          </a:p>
        </p:txBody>
      </p:sp>
      <p:cxnSp>
        <p:nvCxnSpPr>
          <p:cNvPr id="15" name="Curved Connector 14"/>
          <p:cNvCxnSpPr>
            <a:cxnSpLocks/>
            <a:stCxn id="5" idx="2"/>
            <a:endCxn id="50" idx="1"/>
          </p:cNvCxnSpPr>
          <p:nvPr/>
        </p:nvCxnSpPr>
        <p:spPr>
          <a:xfrm rot="5400000">
            <a:off x="784149" y="3552805"/>
            <a:ext cx="2064629" cy="1647214"/>
          </a:xfrm>
          <a:prstGeom prst="curvedConnector4">
            <a:avLst>
              <a:gd name="adj1" fmla="val 31913"/>
              <a:gd name="adj2" fmla="val 113878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H="1">
            <a:off x="391160" y="2778760"/>
            <a:ext cx="1183640" cy="5081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9612" y="2664125"/>
            <a:ext cx="1769412" cy="1444025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7134" y="2658257"/>
            <a:ext cx="1783790" cy="1455759"/>
          </a:xfrm>
          <a:prstGeom prst="rect">
            <a:avLst/>
          </a:prstGeom>
        </p:spPr>
      </p:pic>
      <p:cxnSp>
        <p:nvCxnSpPr>
          <p:cNvPr id="54" name="Curved Connector 16"/>
          <p:cNvCxnSpPr>
            <a:cxnSpLocks/>
            <a:stCxn id="25" idx="1"/>
            <a:endCxn id="50" idx="3"/>
          </p:cNvCxnSpPr>
          <p:nvPr/>
        </p:nvCxnSpPr>
        <p:spPr>
          <a:xfrm rot="10800000" flipV="1">
            <a:off x="2823206" y="3386137"/>
            <a:ext cx="1716407" cy="2022589"/>
          </a:xfrm>
          <a:prstGeom prst="curvedConnector3">
            <a:avLst>
              <a:gd name="adj1" fmla="val 50000"/>
            </a:avLst>
          </a:prstGeom>
          <a:ln w="5080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urved Connector 19"/>
          <p:cNvCxnSpPr>
            <a:cxnSpLocks/>
            <a:stCxn id="25" idx="3"/>
            <a:endCxn id="33" idx="2"/>
          </p:cNvCxnSpPr>
          <p:nvPr/>
        </p:nvCxnSpPr>
        <p:spPr>
          <a:xfrm>
            <a:off x="6309024" y="3386138"/>
            <a:ext cx="1920005" cy="727878"/>
          </a:xfrm>
          <a:prstGeom prst="curvedConnector4">
            <a:avLst>
              <a:gd name="adj1" fmla="val 26774"/>
              <a:gd name="adj2" fmla="val 131406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ectangle 70"/>
          <p:cNvSpPr/>
          <p:nvPr/>
        </p:nvSpPr>
        <p:spPr>
          <a:xfrm>
            <a:off x="3223098" y="1367093"/>
            <a:ext cx="569387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000" dirty="0">
                <a:solidFill>
                  <a:srgbClr val="333333"/>
                </a:solidFill>
                <a:latin typeface="FontAwesome" pitchFamily="50" charset="0"/>
              </a:rPr>
              <a:t></a:t>
            </a:r>
            <a:endParaRPr lang="en-GB" sz="3000" dirty="0"/>
          </a:p>
        </p:txBody>
      </p:sp>
      <p:sp>
        <p:nvSpPr>
          <p:cNvPr id="73" name="Rectangle 72"/>
          <p:cNvSpPr/>
          <p:nvPr/>
        </p:nvSpPr>
        <p:spPr>
          <a:xfrm>
            <a:off x="8722125" y="2224762"/>
            <a:ext cx="514885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000" dirty="0">
                <a:solidFill>
                  <a:srgbClr val="333333"/>
                </a:solidFill>
                <a:latin typeface="FontAwesome" pitchFamily="50" charset="0"/>
              </a:rPr>
              <a:t></a:t>
            </a:r>
            <a:endParaRPr lang="en-GB" sz="3000" dirty="0"/>
          </a:p>
        </p:txBody>
      </p:sp>
      <p:sp>
        <p:nvSpPr>
          <p:cNvPr id="74" name="Rectangle 73"/>
          <p:cNvSpPr/>
          <p:nvPr/>
        </p:nvSpPr>
        <p:spPr>
          <a:xfrm>
            <a:off x="8722125" y="4120432"/>
            <a:ext cx="184731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GB" sz="3000" dirty="0"/>
          </a:p>
        </p:txBody>
      </p:sp>
      <p:sp>
        <p:nvSpPr>
          <p:cNvPr id="80" name="Rectangle 79"/>
          <p:cNvSpPr/>
          <p:nvPr/>
        </p:nvSpPr>
        <p:spPr>
          <a:xfrm>
            <a:off x="5963121" y="2342592"/>
            <a:ext cx="514885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000" dirty="0">
                <a:solidFill>
                  <a:srgbClr val="333333"/>
                </a:solidFill>
                <a:latin typeface="FontAwesome" pitchFamily="50" charset="0"/>
              </a:rPr>
              <a:t></a:t>
            </a:r>
            <a:endParaRPr lang="en-GB" sz="3000" dirty="0"/>
          </a:p>
        </p:txBody>
      </p:sp>
      <p:sp>
        <p:nvSpPr>
          <p:cNvPr id="19" name="Rectangle 18"/>
          <p:cNvSpPr/>
          <p:nvPr/>
        </p:nvSpPr>
        <p:spPr>
          <a:xfrm>
            <a:off x="224572" y="980704"/>
            <a:ext cx="9343971" cy="5550725"/>
          </a:xfrm>
          <a:prstGeom prst="rect">
            <a:avLst/>
          </a:prstGeom>
          <a:solidFill>
            <a:schemeClr val="bg1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0" name="Picture 49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856" y="4661849"/>
            <a:ext cx="1830349" cy="1493756"/>
          </a:xfrm>
          <a:prstGeom prst="rect">
            <a:avLst/>
          </a:prstGeom>
        </p:spPr>
      </p:pic>
      <p:sp>
        <p:nvSpPr>
          <p:cNvPr id="76" name="Rectangle 75"/>
          <p:cNvSpPr/>
          <p:nvPr/>
        </p:nvSpPr>
        <p:spPr>
          <a:xfrm>
            <a:off x="2325623" y="4250833"/>
            <a:ext cx="569387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000" dirty="0">
                <a:solidFill>
                  <a:srgbClr val="333333"/>
                </a:solidFill>
                <a:latin typeface="FontAwesome" pitchFamily="50" charset="0"/>
              </a:rPr>
              <a:t></a:t>
            </a:r>
            <a:endParaRPr lang="en-GB" sz="3000" dirty="0"/>
          </a:p>
        </p:txBody>
      </p:sp>
      <p:pic>
        <p:nvPicPr>
          <p:cNvPr id="1026" name="Picture 2" descr="Image result for nats io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0174" y="567767"/>
            <a:ext cx="4381500" cy="1076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Oval 19"/>
          <p:cNvSpPr/>
          <p:nvPr/>
        </p:nvSpPr>
        <p:spPr>
          <a:xfrm>
            <a:off x="195806" y="151755"/>
            <a:ext cx="966974" cy="9379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TextBox 20"/>
          <p:cNvSpPr txBox="1"/>
          <p:nvPr/>
        </p:nvSpPr>
        <p:spPr>
          <a:xfrm>
            <a:off x="293884" y="159082"/>
            <a:ext cx="84830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5400" dirty="0" smtClean="0">
                <a:solidFill>
                  <a:schemeClr val="bg1"/>
                </a:solidFill>
                <a:latin typeface="+mj-lt"/>
              </a:rPr>
              <a:t>v3</a:t>
            </a:r>
            <a:endParaRPr lang="en-GB" sz="5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59005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: Folded Corner 22"/>
          <p:cNvSpPr/>
          <p:nvPr/>
        </p:nvSpPr>
        <p:spPr>
          <a:xfrm rot="16200000">
            <a:off x="756233" y="1180772"/>
            <a:ext cx="2863591" cy="3069777"/>
          </a:xfrm>
          <a:prstGeom prst="foldedCorner">
            <a:avLst/>
          </a:prstGeom>
          <a:solidFill>
            <a:srgbClr val="F5FEA4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4" name="Rectangle: Folded Corner 23"/>
          <p:cNvSpPr/>
          <p:nvPr/>
        </p:nvSpPr>
        <p:spPr>
          <a:xfrm rot="16200000">
            <a:off x="4664215" y="1180771"/>
            <a:ext cx="2863591" cy="3069777"/>
          </a:xfrm>
          <a:prstGeom prst="foldedCorner">
            <a:avLst/>
          </a:prstGeom>
          <a:solidFill>
            <a:srgbClr val="F5FEA4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" name="TextBox 8"/>
          <p:cNvSpPr txBox="1"/>
          <p:nvPr/>
        </p:nvSpPr>
        <p:spPr>
          <a:xfrm>
            <a:off x="985156" y="1699993"/>
            <a:ext cx="240574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800" b="1" dirty="0">
                <a:solidFill>
                  <a:schemeClr val="bg2">
                    <a:lumMod val="25000"/>
                  </a:schemeClr>
                </a:solidFill>
                <a:latin typeface="Comic Sans MS" panose="030F0702030302020204" pitchFamily="66" charset="0"/>
                <a:cs typeface="Arial" panose="020B0604020202020204" pitchFamily="34" charset="0"/>
              </a:rPr>
              <a:t>Performance</a:t>
            </a:r>
          </a:p>
          <a:p>
            <a:pPr>
              <a:lnSpc>
                <a:spcPct val="150000"/>
              </a:lnSpc>
            </a:pPr>
            <a:r>
              <a:rPr lang="en-GB" sz="2800" dirty="0">
                <a:solidFill>
                  <a:schemeClr val="bg2">
                    <a:lumMod val="25000"/>
                  </a:schemeClr>
                </a:solidFill>
                <a:latin typeface="Comic Sans MS" panose="030F0702030302020204" pitchFamily="66" charset="0"/>
                <a:cs typeface="Arial" panose="020B0604020202020204" pitchFamily="34" charset="0"/>
              </a:rPr>
              <a:t>Heavy usage crashes app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789717" y="1699994"/>
            <a:ext cx="303711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800" b="1" dirty="0">
                <a:solidFill>
                  <a:schemeClr val="bg2">
                    <a:lumMod val="25000"/>
                  </a:schemeClr>
                </a:solidFill>
                <a:latin typeface="Comic Sans MS" panose="030F0702030302020204" pitchFamily="66" charset="0"/>
                <a:cs typeface="Arial" panose="020B0604020202020204" pitchFamily="34" charset="0"/>
              </a:rPr>
              <a:t>Data Insight</a:t>
            </a:r>
          </a:p>
          <a:p>
            <a:pPr>
              <a:lnSpc>
                <a:spcPct val="150000"/>
              </a:lnSpc>
            </a:pPr>
            <a:r>
              <a:rPr lang="en-GB" sz="2800" dirty="0">
                <a:solidFill>
                  <a:schemeClr val="bg2">
                    <a:lumMod val="25000"/>
                  </a:schemeClr>
                </a:solidFill>
                <a:latin typeface="Comic Sans MS" panose="030F0702030302020204" pitchFamily="66" charset="0"/>
                <a:cs typeface="Arial" panose="020B0604020202020204" pitchFamily="34" charset="0"/>
              </a:rPr>
              <a:t>Support ticket for queries</a:t>
            </a:r>
          </a:p>
        </p:txBody>
      </p:sp>
      <p:sp>
        <p:nvSpPr>
          <p:cNvPr id="3" name="Rectangle 2"/>
          <p:cNvSpPr/>
          <p:nvPr/>
        </p:nvSpPr>
        <p:spPr>
          <a:xfrm>
            <a:off x="2549199" y="4147447"/>
            <a:ext cx="1173719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9000" dirty="0">
                <a:solidFill>
                  <a:schemeClr val="accent4">
                    <a:lumMod val="50000"/>
                  </a:schemeClr>
                </a:solidFill>
                <a:latin typeface="FontAwesome" pitchFamily="50" charset="0"/>
              </a:rPr>
              <a:t></a:t>
            </a:r>
            <a:endParaRPr lang="en-GB" sz="9000" dirty="0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0550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1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Data Insight Feature Demo</a:t>
            </a:r>
          </a:p>
        </p:txBody>
      </p:sp>
    </p:spTree>
    <p:extLst>
      <p:ext uri="{BB962C8B-B14F-4D97-AF65-F5344CB8AC3E}">
        <p14:creationId xmlns:p14="http://schemas.microsoft.com/office/powerpoint/2010/main" val="1633172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5394" y="1753224"/>
            <a:ext cx="1949351" cy="159087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9612" y="4567706"/>
            <a:ext cx="1769412" cy="14440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7134" y="4561838"/>
            <a:ext cx="1783790" cy="145575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1413" y="3482183"/>
            <a:ext cx="1830349" cy="1493756"/>
          </a:xfrm>
          <a:prstGeom prst="rect">
            <a:avLst/>
          </a:prstGeom>
        </p:spPr>
      </p:pic>
      <p:cxnSp>
        <p:nvCxnSpPr>
          <p:cNvPr id="11" name="Straight Arrow Connector 10"/>
          <p:cNvCxnSpPr>
            <a:endCxn id="5" idx="1"/>
          </p:cNvCxnSpPr>
          <p:nvPr/>
        </p:nvCxnSpPr>
        <p:spPr>
          <a:xfrm>
            <a:off x="391160" y="2548661"/>
            <a:ext cx="1274234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13080" y="1949122"/>
            <a:ext cx="91403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500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GET</a:t>
            </a:r>
          </a:p>
        </p:txBody>
      </p:sp>
      <p:cxnSp>
        <p:nvCxnSpPr>
          <p:cNvPr id="15" name="Curved Connector 14"/>
          <p:cNvCxnSpPr>
            <a:cxnSpLocks/>
            <a:stCxn id="5" idx="2"/>
            <a:endCxn id="50" idx="1"/>
          </p:cNvCxnSpPr>
          <p:nvPr/>
        </p:nvCxnSpPr>
        <p:spPr>
          <a:xfrm rot="5400000">
            <a:off x="784149" y="3552805"/>
            <a:ext cx="2064629" cy="1647214"/>
          </a:xfrm>
          <a:prstGeom prst="curvedConnector4">
            <a:avLst>
              <a:gd name="adj1" fmla="val 31913"/>
              <a:gd name="adj2" fmla="val 113878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urved Connector 16"/>
          <p:cNvCxnSpPr>
            <a:cxnSpLocks/>
            <a:stCxn id="7" idx="1"/>
            <a:endCxn id="50" idx="2"/>
          </p:cNvCxnSpPr>
          <p:nvPr/>
        </p:nvCxnSpPr>
        <p:spPr>
          <a:xfrm rot="10800000" flipV="1">
            <a:off x="1908032" y="5289719"/>
            <a:ext cx="2631581" cy="865886"/>
          </a:xfrm>
          <a:prstGeom prst="curvedConnector4">
            <a:avLst>
              <a:gd name="adj1" fmla="val 32612"/>
              <a:gd name="adj2" fmla="val 126401"/>
            </a:avLst>
          </a:prstGeom>
          <a:ln w="5080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urved Connector 19"/>
          <p:cNvCxnSpPr>
            <a:cxnSpLocks/>
            <a:stCxn id="7" idx="3"/>
            <a:endCxn id="8" idx="2"/>
          </p:cNvCxnSpPr>
          <p:nvPr/>
        </p:nvCxnSpPr>
        <p:spPr>
          <a:xfrm>
            <a:off x="6309024" y="5289719"/>
            <a:ext cx="1920005" cy="727878"/>
          </a:xfrm>
          <a:prstGeom prst="curvedConnector4">
            <a:avLst>
              <a:gd name="adj1" fmla="val 26774"/>
              <a:gd name="adj2" fmla="val 131406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urved Connector 22"/>
          <p:cNvCxnSpPr>
            <a:cxnSpLocks/>
            <a:stCxn id="9" idx="2"/>
            <a:endCxn id="8" idx="3"/>
          </p:cNvCxnSpPr>
          <p:nvPr/>
        </p:nvCxnSpPr>
        <p:spPr>
          <a:xfrm rot="5400000">
            <a:off x="9876867" y="4219996"/>
            <a:ext cx="313779" cy="1825664"/>
          </a:xfrm>
          <a:prstGeom prst="curvedConnector2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H="1">
            <a:off x="391160" y="2778760"/>
            <a:ext cx="1183640" cy="5081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9612" y="2664125"/>
            <a:ext cx="1769412" cy="1444025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7134" y="2658257"/>
            <a:ext cx="1783790" cy="1455759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856" y="4661849"/>
            <a:ext cx="1830349" cy="1493756"/>
          </a:xfrm>
          <a:prstGeom prst="rect">
            <a:avLst/>
          </a:prstGeom>
        </p:spPr>
      </p:pic>
      <p:cxnSp>
        <p:nvCxnSpPr>
          <p:cNvPr id="54" name="Curved Connector 16"/>
          <p:cNvCxnSpPr>
            <a:cxnSpLocks/>
            <a:stCxn id="25" idx="1"/>
            <a:endCxn id="50" idx="3"/>
          </p:cNvCxnSpPr>
          <p:nvPr/>
        </p:nvCxnSpPr>
        <p:spPr>
          <a:xfrm rot="10800000" flipV="1">
            <a:off x="2823206" y="3386137"/>
            <a:ext cx="1716407" cy="2022589"/>
          </a:xfrm>
          <a:prstGeom prst="curvedConnector3">
            <a:avLst>
              <a:gd name="adj1" fmla="val 50000"/>
            </a:avLst>
          </a:prstGeom>
          <a:ln w="5080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urved Connector 19"/>
          <p:cNvCxnSpPr>
            <a:cxnSpLocks/>
            <a:stCxn id="25" idx="3"/>
            <a:endCxn id="33" idx="2"/>
          </p:cNvCxnSpPr>
          <p:nvPr/>
        </p:nvCxnSpPr>
        <p:spPr>
          <a:xfrm>
            <a:off x="6309024" y="3386138"/>
            <a:ext cx="1920005" cy="727878"/>
          </a:xfrm>
          <a:prstGeom prst="curvedConnector4">
            <a:avLst>
              <a:gd name="adj1" fmla="val 26774"/>
              <a:gd name="adj2" fmla="val 131406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ectangle 70"/>
          <p:cNvSpPr/>
          <p:nvPr/>
        </p:nvSpPr>
        <p:spPr>
          <a:xfrm>
            <a:off x="3223098" y="1367093"/>
            <a:ext cx="569387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000" dirty="0">
                <a:solidFill>
                  <a:srgbClr val="333333"/>
                </a:solidFill>
                <a:latin typeface="FontAwesome" pitchFamily="50" charset="0"/>
              </a:rPr>
              <a:t></a:t>
            </a:r>
            <a:endParaRPr lang="en-GB" sz="3000" dirty="0"/>
          </a:p>
        </p:txBody>
      </p:sp>
      <p:sp>
        <p:nvSpPr>
          <p:cNvPr id="73" name="Rectangle 72"/>
          <p:cNvSpPr/>
          <p:nvPr/>
        </p:nvSpPr>
        <p:spPr>
          <a:xfrm>
            <a:off x="8722125" y="2224762"/>
            <a:ext cx="514885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000" dirty="0">
                <a:solidFill>
                  <a:srgbClr val="333333"/>
                </a:solidFill>
                <a:latin typeface="FontAwesome" pitchFamily="50" charset="0"/>
              </a:rPr>
              <a:t></a:t>
            </a:r>
            <a:endParaRPr lang="en-GB" sz="3000" dirty="0"/>
          </a:p>
        </p:txBody>
      </p:sp>
      <p:sp>
        <p:nvSpPr>
          <p:cNvPr id="74" name="Rectangle 73"/>
          <p:cNvSpPr/>
          <p:nvPr/>
        </p:nvSpPr>
        <p:spPr>
          <a:xfrm>
            <a:off x="8722125" y="4120432"/>
            <a:ext cx="514885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000" dirty="0">
                <a:solidFill>
                  <a:srgbClr val="333333"/>
                </a:solidFill>
                <a:latin typeface="FontAwesome" pitchFamily="50" charset="0"/>
              </a:rPr>
              <a:t></a:t>
            </a:r>
            <a:endParaRPr lang="en-GB" sz="3000" dirty="0"/>
          </a:p>
        </p:txBody>
      </p:sp>
      <p:sp>
        <p:nvSpPr>
          <p:cNvPr id="75" name="Rectangle 74"/>
          <p:cNvSpPr/>
          <p:nvPr/>
        </p:nvSpPr>
        <p:spPr>
          <a:xfrm>
            <a:off x="11382031" y="3067098"/>
            <a:ext cx="569387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000" dirty="0">
                <a:solidFill>
                  <a:srgbClr val="333333"/>
                </a:solidFill>
                <a:latin typeface="FontAwesome" pitchFamily="50" charset="0"/>
              </a:rPr>
              <a:t></a:t>
            </a:r>
            <a:endParaRPr lang="en-GB" sz="3000" dirty="0"/>
          </a:p>
        </p:txBody>
      </p:sp>
      <p:sp>
        <p:nvSpPr>
          <p:cNvPr id="76" name="Rectangle 75"/>
          <p:cNvSpPr/>
          <p:nvPr/>
        </p:nvSpPr>
        <p:spPr>
          <a:xfrm>
            <a:off x="2325623" y="4250833"/>
            <a:ext cx="569387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000" dirty="0">
                <a:solidFill>
                  <a:srgbClr val="333333"/>
                </a:solidFill>
                <a:latin typeface="FontAwesome" pitchFamily="50" charset="0"/>
              </a:rPr>
              <a:t></a:t>
            </a:r>
            <a:endParaRPr lang="en-GB" sz="3000" dirty="0"/>
          </a:p>
        </p:txBody>
      </p:sp>
      <p:sp>
        <p:nvSpPr>
          <p:cNvPr id="80" name="Rectangle 79"/>
          <p:cNvSpPr/>
          <p:nvPr/>
        </p:nvSpPr>
        <p:spPr>
          <a:xfrm>
            <a:off x="5963121" y="2342592"/>
            <a:ext cx="514885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000" dirty="0">
                <a:solidFill>
                  <a:srgbClr val="333333"/>
                </a:solidFill>
                <a:latin typeface="FontAwesome" pitchFamily="50" charset="0"/>
              </a:rPr>
              <a:t></a:t>
            </a:r>
            <a:endParaRPr lang="en-GB" sz="3000" dirty="0"/>
          </a:p>
        </p:txBody>
      </p:sp>
      <p:sp>
        <p:nvSpPr>
          <p:cNvPr id="81" name="Rectangle 80"/>
          <p:cNvSpPr/>
          <p:nvPr/>
        </p:nvSpPr>
        <p:spPr>
          <a:xfrm>
            <a:off x="5874147" y="4223614"/>
            <a:ext cx="514885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000" dirty="0">
                <a:solidFill>
                  <a:srgbClr val="333333"/>
                </a:solidFill>
                <a:latin typeface="FontAwesome" pitchFamily="50" charset="0"/>
              </a:rPr>
              <a:t></a:t>
            </a:r>
            <a:endParaRPr lang="en-GB" sz="3000" dirty="0"/>
          </a:p>
        </p:txBody>
      </p:sp>
      <p:sp>
        <p:nvSpPr>
          <p:cNvPr id="26" name="Oval 25"/>
          <p:cNvSpPr/>
          <p:nvPr/>
        </p:nvSpPr>
        <p:spPr>
          <a:xfrm>
            <a:off x="195806" y="151755"/>
            <a:ext cx="966974" cy="9379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TextBox 26"/>
          <p:cNvSpPr txBox="1"/>
          <p:nvPr/>
        </p:nvSpPr>
        <p:spPr>
          <a:xfrm>
            <a:off x="293884" y="159082"/>
            <a:ext cx="84830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5400" dirty="0" smtClean="0">
                <a:solidFill>
                  <a:schemeClr val="bg1"/>
                </a:solidFill>
                <a:latin typeface="+mj-lt"/>
              </a:rPr>
              <a:t>v4</a:t>
            </a:r>
            <a:endParaRPr lang="en-GB" sz="5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26059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5394" y="1753224"/>
            <a:ext cx="1949351" cy="159087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9612" y="4567706"/>
            <a:ext cx="1769412" cy="1444025"/>
          </a:xfrm>
          <a:prstGeom prst="rect">
            <a:avLst/>
          </a:prstGeom>
        </p:spPr>
      </p:pic>
      <p:cxnSp>
        <p:nvCxnSpPr>
          <p:cNvPr id="11" name="Straight Arrow Connector 10"/>
          <p:cNvCxnSpPr>
            <a:endCxn id="5" idx="1"/>
          </p:cNvCxnSpPr>
          <p:nvPr/>
        </p:nvCxnSpPr>
        <p:spPr>
          <a:xfrm>
            <a:off x="391160" y="2548661"/>
            <a:ext cx="1274234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13080" y="1949122"/>
            <a:ext cx="91403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500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GET</a:t>
            </a:r>
          </a:p>
        </p:txBody>
      </p:sp>
      <p:cxnSp>
        <p:nvCxnSpPr>
          <p:cNvPr id="15" name="Curved Connector 14"/>
          <p:cNvCxnSpPr>
            <a:cxnSpLocks/>
            <a:stCxn id="5" idx="2"/>
            <a:endCxn id="50" idx="1"/>
          </p:cNvCxnSpPr>
          <p:nvPr/>
        </p:nvCxnSpPr>
        <p:spPr>
          <a:xfrm rot="5400000">
            <a:off x="784149" y="3552805"/>
            <a:ext cx="2064629" cy="1647214"/>
          </a:xfrm>
          <a:prstGeom prst="curvedConnector4">
            <a:avLst>
              <a:gd name="adj1" fmla="val 31913"/>
              <a:gd name="adj2" fmla="val 113878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urved Connector 16"/>
          <p:cNvCxnSpPr>
            <a:cxnSpLocks/>
            <a:stCxn id="7" idx="1"/>
            <a:endCxn id="50" idx="2"/>
          </p:cNvCxnSpPr>
          <p:nvPr/>
        </p:nvCxnSpPr>
        <p:spPr>
          <a:xfrm rot="10800000" flipV="1">
            <a:off x="1908032" y="5289719"/>
            <a:ext cx="2631581" cy="865886"/>
          </a:xfrm>
          <a:prstGeom prst="curvedConnector4">
            <a:avLst>
              <a:gd name="adj1" fmla="val 32612"/>
              <a:gd name="adj2" fmla="val 126401"/>
            </a:avLst>
          </a:prstGeom>
          <a:ln w="5080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urved Connector 19"/>
          <p:cNvCxnSpPr>
            <a:cxnSpLocks/>
            <a:stCxn id="7" idx="3"/>
            <a:endCxn id="8" idx="2"/>
          </p:cNvCxnSpPr>
          <p:nvPr/>
        </p:nvCxnSpPr>
        <p:spPr>
          <a:xfrm>
            <a:off x="6309024" y="5289719"/>
            <a:ext cx="1920005" cy="727878"/>
          </a:xfrm>
          <a:prstGeom prst="curvedConnector4">
            <a:avLst>
              <a:gd name="adj1" fmla="val 26774"/>
              <a:gd name="adj2" fmla="val 131406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urved Connector 22"/>
          <p:cNvCxnSpPr>
            <a:cxnSpLocks/>
            <a:stCxn id="9" idx="2"/>
            <a:endCxn id="8" idx="3"/>
          </p:cNvCxnSpPr>
          <p:nvPr/>
        </p:nvCxnSpPr>
        <p:spPr>
          <a:xfrm rot="5400000">
            <a:off x="9876867" y="4219996"/>
            <a:ext cx="313779" cy="1825664"/>
          </a:xfrm>
          <a:prstGeom prst="curvedConnector2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H="1">
            <a:off x="391160" y="2778760"/>
            <a:ext cx="1183640" cy="5081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9612" y="2664125"/>
            <a:ext cx="1769412" cy="1444025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7134" y="2658257"/>
            <a:ext cx="1783790" cy="1455759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856" y="4661849"/>
            <a:ext cx="1830349" cy="1493756"/>
          </a:xfrm>
          <a:prstGeom prst="rect">
            <a:avLst/>
          </a:prstGeom>
        </p:spPr>
      </p:pic>
      <p:cxnSp>
        <p:nvCxnSpPr>
          <p:cNvPr id="54" name="Curved Connector 16"/>
          <p:cNvCxnSpPr>
            <a:cxnSpLocks/>
            <a:stCxn id="25" idx="1"/>
            <a:endCxn id="50" idx="3"/>
          </p:cNvCxnSpPr>
          <p:nvPr/>
        </p:nvCxnSpPr>
        <p:spPr>
          <a:xfrm rot="10800000" flipV="1">
            <a:off x="2823206" y="3386137"/>
            <a:ext cx="1716407" cy="2022589"/>
          </a:xfrm>
          <a:prstGeom prst="curvedConnector3">
            <a:avLst>
              <a:gd name="adj1" fmla="val 50000"/>
            </a:avLst>
          </a:prstGeom>
          <a:ln w="5080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urved Connector 19"/>
          <p:cNvCxnSpPr>
            <a:cxnSpLocks/>
            <a:stCxn id="25" idx="3"/>
            <a:endCxn id="33" idx="2"/>
          </p:cNvCxnSpPr>
          <p:nvPr/>
        </p:nvCxnSpPr>
        <p:spPr>
          <a:xfrm>
            <a:off x="6309024" y="3386138"/>
            <a:ext cx="1920005" cy="727878"/>
          </a:xfrm>
          <a:prstGeom prst="curvedConnector4">
            <a:avLst>
              <a:gd name="adj1" fmla="val 26774"/>
              <a:gd name="adj2" fmla="val 131406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ectangle 70"/>
          <p:cNvSpPr/>
          <p:nvPr/>
        </p:nvSpPr>
        <p:spPr>
          <a:xfrm>
            <a:off x="3223098" y="1367093"/>
            <a:ext cx="569387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000" dirty="0">
                <a:solidFill>
                  <a:srgbClr val="333333"/>
                </a:solidFill>
                <a:latin typeface="FontAwesome" pitchFamily="50" charset="0"/>
              </a:rPr>
              <a:t></a:t>
            </a:r>
            <a:endParaRPr lang="en-GB" sz="3000" dirty="0"/>
          </a:p>
        </p:txBody>
      </p:sp>
      <p:sp>
        <p:nvSpPr>
          <p:cNvPr id="73" name="Rectangle 72"/>
          <p:cNvSpPr/>
          <p:nvPr/>
        </p:nvSpPr>
        <p:spPr>
          <a:xfrm>
            <a:off x="8722125" y="2224762"/>
            <a:ext cx="514885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000" dirty="0">
                <a:solidFill>
                  <a:srgbClr val="333333"/>
                </a:solidFill>
                <a:latin typeface="FontAwesome" pitchFamily="50" charset="0"/>
              </a:rPr>
              <a:t></a:t>
            </a:r>
            <a:endParaRPr lang="en-GB" sz="3000" dirty="0"/>
          </a:p>
        </p:txBody>
      </p:sp>
      <p:sp>
        <p:nvSpPr>
          <p:cNvPr id="76" name="Rectangle 75"/>
          <p:cNvSpPr/>
          <p:nvPr/>
        </p:nvSpPr>
        <p:spPr>
          <a:xfrm>
            <a:off x="2325623" y="4250833"/>
            <a:ext cx="569387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000" dirty="0">
                <a:solidFill>
                  <a:srgbClr val="333333"/>
                </a:solidFill>
                <a:latin typeface="FontAwesome" pitchFamily="50" charset="0"/>
              </a:rPr>
              <a:t></a:t>
            </a:r>
            <a:endParaRPr lang="en-GB" sz="3000" dirty="0"/>
          </a:p>
        </p:txBody>
      </p:sp>
      <p:sp>
        <p:nvSpPr>
          <p:cNvPr id="80" name="Rectangle 79"/>
          <p:cNvSpPr/>
          <p:nvPr/>
        </p:nvSpPr>
        <p:spPr>
          <a:xfrm>
            <a:off x="5963121" y="2342592"/>
            <a:ext cx="514885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000" dirty="0">
                <a:solidFill>
                  <a:srgbClr val="333333"/>
                </a:solidFill>
                <a:latin typeface="FontAwesome" pitchFamily="50" charset="0"/>
              </a:rPr>
              <a:t></a:t>
            </a:r>
            <a:endParaRPr lang="en-GB" sz="3000" dirty="0"/>
          </a:p>
        </p:txBody>
      </p:sp>
      <p:sp>
        <p:nvSpPr>
          <p:cNvPr id="81" name="Rectangle 80"/>
          <p:cNvSpPr/>
          <p:nvPr/>
        </p:nvSpPr>
        <p:spPr>
          <a:xfrm>
            <a:off x="5874147" y="4223614"/>
            <a:ext cx="514885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000" dirty="0">
                <a:solidFill>
                  <a:srgbClr val="333333"/>
                </a:solidFill>
                <a:latin typeface="FontAwesome" pitchFamily="50" charset="0"/>
              </a:rPr>
              <a:t></a:t>
            </a:r>
            <a:endParaRPr lang="en-GB" sz="3000" dirty="0"/>
          </a:p>
        </p:txBody>
      </p:sp>
      <p:sp>
        <p:nvSpPr>
          <p:cNvPr id="29" name="Rectangle 28"/>
          <p:cNvSpPr/>
          <p:nvPr/>
        </p:nvSpPr>
        <p:spPr>
          <a:xfrm>
            <a:off x="224572" y="980705"/>
            <a:ext cx="11815028" cy="5311238"/>
          </a:xfrm>
          <a:prstGeom prst="rect">
            <a:avLst/>
          </a:prstGeom>
          <a:solidFill>
            <a:schemeClr val="bg1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7134" y="4561838"/>
            <a:ext cx="1783790" cy="145575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1413" y="3482183"/>
            <a:ext cx="1830349" cy="1493756"/>
          </a:xfrm>
          <a:prstGeom prst="rect">
            <a:avLst/>
          </a:prstGeom>
        </p:spPr>
      </p:pic>
      <p:sp>
        <p:nvSpPr>
          <p:cNvPr id="74" name="Rectangle 73"/>
          <p:cNvSpPr/>
          <p:nvPr/>
        </p:nvSpPr>
        <p:spPr>
          <a:xfrm>
            <a:off x="8722125" y="4120432"/>
            <a:ext cx="514885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000" dirty="0">
                <a:solidFill>
                  <a:srgbClr val="333333"/>
                </a:solidFill>
                <a:latin typeface="FontAwesome" pitchFamily="50" charset="0"/>
              </a:rPr>
              <a:t></a:t>
            </a:r>
            <a:endParaRPr lang="en-GB" sz="3000" dirty="0"/>
          </a:p>
        </p:txBody>
      </p:sp>
      <p:sp>
        <p:nvSpPr>
          <p:cNvPr id="75" name="Rectangle 74"/>
          <p:cNvSpPr/>
          <p:nvPr/>
        </p:nvSpPr>
        <p:spPr>
          <a:xfrm>
            <a:off x="11382031" y="3067098"/>
            <a:ext cx="569387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000" dirty="0">
                <a:solidFill>
                  <a:srgbClr val="333333"/>
                </a:solidFill>
                <a:latin typeface="FontAwesome" pitchFamily="50" charset="0"/>
              </a:rPr>
              <a:t></a:t>
            </a:r>
            <a:endParaRPr lang="en-GB" sz="3000" dirty="0"/>
          </a:p>
        </p:txBody>
      </p:sp>
      <p:sp>
        <p:nvSpPr>
          <p:cNvPr id="30" name="Rectangle 29"/>
          <p:cNvSpPr/>
          <p:nvPr/>
        </p:nvSpPr>
        <p:spPr>
          <a:xfrm>
            <a:off x="1665394" y="6291943"/>
            <a:ext cx="2181171" cy="255761"/>
          </a:xfrm>
          <a:prstGeom prst="rect">
            <a:avLst/>
          </a:prstGeom>
          <a:solidFill>
            <a:schemeClr val="bg1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924" y="122214"/>
            <a:ext cx="2771563" cy="126468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5782" y="170766"/>
            <a:ext cx="4385049" cy="1167579"/>
          </a:xfrm>
          <a:prstGeom prst="rect">
            <a:avLst/>
          </a:prstGeom>
        </p:spPr>
      </p:pic>
      <p:sp>
        <p:nvSpPr>
          <p:cNvPr id="31" name="Oval 30"/>
          <p:cNvSpPr/>
          <p:nvPr/>
        </p:nvSpPr>
        <p:spPr>
          <a:xfrm>
            <a:off x="195806" y="151755"/>
            <a:ext cx="966974" cy="9379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TextBox 31"/>
          <p:cNvSpPr txBox="1"/>
          <p:nvPr/>
        </p:nvSpPr>
        <p:spPr>
          <a:xfrm>
            <a:off x="293884" y="159082"/>
            <a:ext cx="84830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5400" dirty="0" smtClean="0">
                <a:solidFill>
                  <a:schemeClr val="bg1"/>
                </a:solidFill>
                <a:latin typeface="+mj-lt"/>
              </a:rPr>
              <a:t>v4</a:t>
            </a:r>
            <a:endParaRPr lang="en-GB" sz="5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77829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: Folded Corner 22"/>
          <p:cNvSpPr/>
          <p:nvPr/>
        </p:nvSpPr>
        <p:spPr>
          <a:xfrm rot="16200000">
            <a:off x="756233" y="1180772"/>
            <a:ext cx="2863591" cy="3069777"/>
          </a:xfrm>
          <a:prstGeom prst="foldedCorner">
            <a:avLst/>
          </a:prstGeom>
          <a:solidFill>
            <a:srgbClr val="F5FEA4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4" name="Rectangle: Folded Corner 23"/>
          <p:cNvSpPr/>
          <p:nvPr/>
        </p:nvSpPr>
        <p:spPr>
          <a:xfrm rot="16200000">
            <a:off x="4664215" y="1180771"/>
            <a:ext cx="2863591" cy="3069777"/>
          </a:xfrm>
          <a:prstGeom prst="foldedCorner">
            <a:avLst/>
          </a:prstGeom>
          <a:solidFill>
            <a:srgbClr val="F5FEA4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5" name="Rectangle: Folded Corner 24"/>
          <p:cNvSpPr/>
          <p:nvPr/>
        </p:nvSpPr>
        <p:spPr>
          <a:xfrm rot="16200000">
            <a:off x="8572196" y="1180770"/>
            <a:ext cx="2863591" cy="3069777"/>
          </a:xfrm>
          <a:prstGeom prst="foldedCorner">
            <a:avLst/>
          </a:prstGeom>
          <a:solidFill>
            <a:srgbClr val="F5FEA4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" name="TextBox 8"/>
          <p:cNvSpPr txBox="1"/>
          <p:nvPr/>
        </p:nvSpPr>
        <p:spPr>
          <a:xfrm>
            <a:off x="985156" y="1699993"/>
            <a:ext cx="240574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800" b="1" dirty="0">
                <a:solidFill>
                  <a:schemeClr val="bg2">
                    <a:lumMod val="25000"/>
                  </a:schemeClr>
                </a:solidFill>
                <a:latin typeface="Comic Sans MS" panose="030F0702030302020204" pitchFamily="66" charset="0"/>
                <a:cs typeface="Arial" panose="020B0604020202020204" pitchFamily="34" charset="0"/>
              </a:rPr>
              <a:t>Performance</a:t>
            </a:r>
          </a:p>
          <a:p>
            <a:pPr>
              <a:lnSpc>
                <a:spcPct val="150000"/>
              </a:lnSpc>
            </a:pPr>
            <a:r>
              <a:rPr lang="en-GB" sz="2800" dirty="0">
                <a:solidFill>
                  <a:schemeClr val="bg2">
                    <a:lumMod val="25000"/>
                  </a:schemeClr>
                </a:solidFill>
                <a:latin typeface="Comic Sans MS" panose="030F0702030302020204" pitchFamily="66" charset="0"/>
                <a:cs typeface="Arial" panose="020B0604020202020204" pitchFamily="34" charset="0"/>
              </a:rPr>
              <a:t>Heavy usage crashes app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789717" y="1699994"/>
            <a:ext cx="303711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800" b="1" dirty="0">
                <a:solidFill>
                  <a:schemeClr val="bg2">
                    <a:lumMod val="25000"/>
                  </a:schemeClr>
                </a:solidFill>
                <a:latin typeface="Comic Sans MS" panose="030F0702030302020204" pitchFamily="66" charset="0"/>
                <a:cs typeface="Arial" panose="020B0604020202020204" pitchFamily="34" charset="0"/>
              </a:rPr>
              <a:t>Data Insight</a:t>
            </a:r>
          </a:p>
          <a:p>
            <a:pPr>
              <a:lnSpc>
                <a:spcPct val="150000"/>
              </a:lnSpc>
            </a:pPr>
            <a:r>
              <a:rPr lang="en-GB" sz="2800" dirty="0">
                <a:solidFill>
                  <a:schemeClr val="bg2">
                    <a:lumMod val="25000"/>
                  </a:schemeClr>
                </a:solidFill>
                <a:latin typeface="Comic Sans MS" panose="030F0702030302020204" pitchFamily="66" charset="0"/>
                <a:cs typeface="Arial" panose="020B0604020202020204" pitchFamily="34" charset="0"/>
              </a:rPr>
              <a:t>Support ticket for queries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8730347" y="1699995"/>
            <a:ext cx="273231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800" b="1" dirty="0">
                <a:solidFill>
                  <a:schemeClr val="bg2">
                    <a:lumMod val="25000"/>
                  </a:schemeClr>
                </a:solidFill>
                <a:latin typeface="Comic Sans MS" panose="030F0702030302020204" pitchFamily="66" charset="0"/>
                <a:cs typeface="Arial" panose="020B0604020202020204" pitchFamily="34" charset="0"/>
              </a:rPr>
              <a:t>UX</a:t>
            </a:r>
          </a:p>
          <a:p>
            <a:pPr>
              <a:lnSpc>
                <a:spcPct val="150000"/>
              </a:lnSpc>
            </a:pPr>
            <a:r>
              <a:rPr lang="en-GB" sz="2800" dirty="0">
                <a:solidFill>
                  <a:schemeClr val="bg2">
                    <a:lumMod val="25000"/>
                  </a:schemeClr>
                </a:solidFill>
                <a:latin typeface="Comic Sans MS" panose="030F0702030302020204" pitchFamily="66" charset="0"/>
                <a:cs typeface="Arial" panose="020B0604020202020204" pitchFamily="34" charset="0"/>
              </a:rPr>
              <a:t>Full release for UI change</a:t>
            </a:r>
          </a:p>
        </p:txBody>
      </p:sp>
      <p:sp>
        <p:nvSpPr>
          <p:cNvPr id="3" name="Rectangle 2"/>
          <p:cNvSpPr/>
          <p:nvPr/>
        </p:nvSpPr>
        <p:spPr>
          <a:xfrm>
            <a:off x="2549199" y="4147447"/>
            <a:ext cx="1173719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9000" dirty="0">
                <a:solidFill>
                  <a:schemeClr val="accent4">
                    <a:lumMod val="50000"/>
                  </a:schemeClr>
                </a:solidFill>
                <a:latin typeface="FontAwesome" pitchFamily="50" charset="0"/>
              </a:rPr>
              <a:t></a:t>
            </a:r>
            <a:endParaRPr lang="en-GB" sz="90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457180" y="4147447"/>
            <a:ext cx="1173719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9000" dirty="0">
                <a:solidFill>
                  <a:schemeClr val="accent4">
                    <a:lumMod val="50000"/>
                  </a:schemeClr>
                </a:solidFill>
                <a:latin typeface="FontAwesome" pitchFamily="50" charset="0"/>
              </a:rPr>
              <a:t></a:t>
            </a:r>
            <a:endParaRPr lang="en-GB" sz="9000" dirty="0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0565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400" dirty="0">
                <a:solidFill>
                  <a:schemeClr val="accent5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Without any…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850" y="1525587"/>
            <a:ext cx="4967341" cy="4833436"/>
          </a:xfrm>
        </p:spPr>
        <p:txBody>
          <a:bodyPr>
            <a:normAutofit/>
          </a:bodyPr>
          <a:lstStyle/>
          <a:p>
            <a:pPr>
              <a:spcAft>
                <a:spcPts val="1800"/>
              </a:spcAft>
            </a:pPr>
            <a:r>
              <a:rPr lang="en-GB" sz="5200" dirty="0"/>
              <a:t>Microservices</a:t>
            </a:r>
          </a:p>
          <a:p>
            <a:pPr>
              <a:spcAft>
                <a:spcPts val="1800"/>
              </a:spcAft>
            </a:pPr>
            <a:r>
              <a:rPr lang="en-GB" sz="5200" dirty="0"/>
              <a:t>DevOps</a:t>
            </a:r>
          </a:p>
          <a:p>
            <a:pPr>
              <a:spcAft>
                <a:spcPts val="1800"/>
              </a:spcAft>
            </a:pPr>
            <a:r>
              <a:rPr lang="en-GB" sz="5200" dirty="0"/>
              <a:t>Cloud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931828" y="1525587"/>
            <a:ext cx="4967341" cy="48334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189" indent="-457189" algn="l" defTabSz="121917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defRPr sz="2667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990575" indent="-380990" algn="l" defTabSz="121917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anose="020B0604020202020204" pitchFamily="34" charset="0"/>
              <a:buChar char="–"/>
              <a:defRPr sz="2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523962" indent="-304792" algn="l" defTabSz="121917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defRPr sz="2133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2133547" indent="-304792" algn="l" defTabSz="121917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anose="020B0604020202020204" pitchFamily="34" charset="0"/>
              <a:buChar char="–"/>
              <a:defRPr sz="1867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743131" indent="-304792" algn="l" defTabSz="121917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anose="020B0604020202020204" pitchFamily="34" charset="0"/>
              <a:buChar char="»"/>
              <a:defRPr sz="1867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800"/>
              </a:spcAft>
            </a:pPr>
            <a:r>
              <a:rPr lang="en-GB" sz="5200" dirty="0"/>
              <a:t>.NET Core</a:t>
            </a:r>
          </a:p>
          <a:p>
            <a:pPr>
              <a:spcAft>
                <a:spcPts val="1800"/>
              </a:spcAft>
            </a:pPr>
            <a:r>
              <a:rPr lang="en-GB" sz="5200" dirty="0"/>
              <a:t>Nano Server</a:t>
            </a:r>
          </a:p>
          <a:p>
            <a:pPr>
              <a:spcAft>
                <a:spcPts val="1800"/>
              </a:spcAft>
            </a:pPr>
            <a:r>
              <a:rPr lang="en-GB" sz="5200" dirty="0"/>
              <a:t>Linux</a:t>
            </a:r>
          </a:p>
        </p:txBody>
      </p:sp>
    </p:spTree>
    <p:extLst>
      <p:ext uri="{BB962C8B-B14F-4D97-AF65-F5344CB8AC3E}">
        <p14:creationId xmlns:p14="http://schemas.microsoft.com/office/powerpoint/2010/main" val="4147502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UX Feature Demo</a:t>
            </a:r>
          </a:p>
        </p:txBody>
      </p:sp>
    </p:spTree>
    <p:extLst>
      <p:ext uri="{BB962C8B-B14F-4D97-AF65-F5344CB8AC3E}">
        <p14:creationId xmlns:p14="http://schemas.microsoft.com/office/powerpoint/2010/main" val="2535640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5394" y="1753224"/>
            <a:ext cx="1949351" cy="159087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9612" y="4567706"/>
            <a:ext cx="1769412" cy="14440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7134" y="4561838"/>
            <a:ext cx="1783790" cy="145575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1413" y="3482183"/>
            <a:ext cx="1830349" cy="1493756"/>
          </a:xfrm>
          <a:prstGeom prst="rect">
            <a:avLst/>
          </a:prstGeom>
        </p:spPr>
      </p:pic>
      <p:cxnSp>
        <p:nvCxnSpPr>
          <p:cNvPr id="11" name="Straight Arrow Connector 10"/>
          <p:cNvCxnSpPr>
            <a:endCxn id="5" idx="1"/>
          </p:cNvCxnSpPr>
          <p:nvPr/>
        </p:nvCxnSpPr>
        <p:spPr>
          <a:xfrm>
            <a:off x="391160" y="2548661"/>
            <a:ext cx="1274234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13080" y="1949122"/>
            <a:ext cx="91403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500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GET</a:t>
            </a:r>
          </a:p>
        </p:txBody>
      </p:sp>
      <p:cxnSp>
        <p:nvCxnSpPr>
          <p:cNvPr id="15" name="Curved Connector 14"/>
          <p:cNvCxnSpPr>
            <a:cxnSpLocks/>
            <a:stCxn id="5" idx="2"/>
            <a:endCxn id="50" idx="1"/>
          </p:cNvCxnSpPr>
          <p:nvPr/>
        </p:nvCxnSpPr>
        <p:spPr>
          <a:xfrm rot="5400000">
            <a:off x="784149" y="3552805"/>
            <a:ext cx="2064629" cy="1647214"/>
          </a:xfrm>
          <a:prstGeom prst="curvedConnector4">
            <a:avLst>
              <a:gd name="adj1" fmla="val 31913"/>
              <a:gd name="adj2" fmla="val 113878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urved Connector 16"/>
          <p:cNvCxnSpPr>
            <a:cxnSpLocks/>
            <a:stCxn id="7" idx="1"/>
            <a:endCxn id="50" idx="2"/>
          </p:cNvCxnSpPr>
          <p:nvPr/>
        </p:nvCxnSpPr>
        <p:spPr>
          <a:xfrm rot="10800000" flipV="1">
            <a:off x="1908032" y="5289719"/>
            <a:ext cx="2631581" cy="865886"/>
          </a:xfrm>
          <a:prstGeom prst="curvedConnector4">
            <a:avLst>
              <a:gd name="adj1" fmla="val 32612"/>
              <a:gd name="adj2" fmla="val 126401"/>
            </a:avLst>
          </a:prstGeom>
          <a:ln w="5080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urved Connector 19"/>
          <p:cNvCxnSpPr>
            <a:cxnSpLocks/>
            <a:stCxn id="7" idx="3"/>
            <a:endCxn id="8" idx="2"/>
          </p:cNvCxnSpPr>
          <p:nvPr/>
        </p:nvCxnSpPr>
        <p:spPr>
          <a:xfrm>
            <a:off x="6309024" y="5289719"/>
            <a:ext cx="1920005" cy="727878"/>
          </a:xfrm>
          <a:prstGeom prst="curvedConnector4">
            <a:avLst>
              <a:gd name="adj1" fmla="val 26774"/>
              <a:gd name="adj2" fmla="val 131406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urved Connector 22"/>
          <p:cNvCxnSpPr>
            <a:cxnSpLocks/>
            <a:stCxn id="9" idx="2"/>
            <a:endCxn id="8" idx="3"/>
          </p:cNvCxnSpPr>
          <p:nvPr/>
        </p:nvCxnSpPr>
        <p:spPr>
          <a:xfrm rot="5400000">
            <a:off x="9876867" y="4219996"/>
            <a:ext cx="313779" cy="1825664"/>
          </a:xfrm>
          <a:prstGeom prst="curvedConnector2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H="1">
            <a:off x="391160" y="2778760"/>
            <a:ext cx="1183640" cy="5081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9612" y="2664125"/>
            <a:ext cx="1769412" cy="1444025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7134" y="2658257"/>
            <a:ext cx="1783790" cy="1455759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9612" y="760544"/>
            <a:ext cx="1769412" cy="1444025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856" y="4661849"/>
            <a:ext cx="1830349" cy="1493756"/>
          </a:xfrm>
          <a:prstGeom prst="rect">
            <a:avLst/>
          </a:prstGeom>
        </p:spPr>
      </p:pic>
      <p:cxnSp>
        <p:nvCxnSpPr>
          <p:cNvPr id="54" name="Curved Connector 16"/>
          <p:cNvCxnSpPr>
            <a:cxnSpLocks/>
            <a:stCxn id="25" idx="1"/>
            <a:endCxn id="50" idx="3"/>
          </p:cNvCxnSpPr>
          <p:nvPr/>
        </p:nvCxnSpPr>
        <p:spPr>
          <a:xfrm rot="10800000" flipV="1">
            <a:off x="2823206" y="3386137"/>
            <a:ext cx="1716407" cy="2022589"/>
          </a:xfrm>
          <a:prstGeom prst="curvedConnector3">
            <a:avLst>
              <a:gd name="adj1" fmla="val 50000"/>
            </a:avLst>
          </a:prstGeom>
          <a:ln w="5080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urved Connector 19"/>
          <p:cNvCxnSpPr>
            <a:cxnSpLocks/>
            <a:stCxn id="25" idx="3"/>
            <a:endCxn id="33" idx="2"/>
          </p:cNvCxnSpPr>
          <p:nvPr/>
        </p:nvCxnSpPr>
        <p:spPr>
          <a:xfrm>
            <a:off x="6309024" y="3386138"/>
            <a:ext cx="1920005" cy="727878"/>
          </a:xfrm>
          <a:prstGeom prst="curvedConnector4">
            <a:avLst>
              <a:gd name="adj1" fmla="val 26774"/>
              <a:gd name="adj2" fmla="val 131406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urved Connector 16"/>
          <p:cNvCxnSpPr>
            <a:cxnSpLocks/>
            <a:stCxn id="49" idx="1"/>
            <a:endCxn id="5" idx="3"/>
          </p:cNvCxnSpPr>
          <p:nvPr/>
        </p:nvCxnSpPr>
        <p:spPr>
          <a:xfrm rot="10800000" flipV="1">
            <a:off x="3614746" y="1482557"/>
            <a:ext cx="924867" cy="1066104"/>
          </a:xfrm>
          <a:prstGeom prst="curvedConnector3">
            <a:avLst>
              <a:gd name="adj1" fmla="val 50000"/>
            </a:avLst>
          </a:prstGeom>
          <a:ln w="5080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ectangle 70"/>
          <p:cNvSpPr/>
          <p:nvPr/>
        </p:nvSpPr>
        <p:spPr>
          <a:xfrm>
            <a:off x="3223098" y="1367093"/>
            <a:ext cx="569387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000" dirty="0">
                <a:solidFill>
                  <a:srgbClr val="333333"/>
                </a:solidFill>
                <a:latin typeface="FontAwesome" pitchFamily="50" charset="0"/>
              </a:rPr>
              <a:t></a:t>
            </a:r>
            <a:endParaRPr lang="en-GB" sz="3000" dirty="0"/>
          </a:p>
        </p:txBody>
      </p:sp>
      <p:sp>
        <p:nvSpPr>
          <p:cNvPr id="72" name="Rectangle 71"/>
          <p:cNvSpPr/>
          <p:nvPr/>
        </p:nvSpPr>
        <p:spPr>
          <a:xfrm>
            <a:off x="6024330" y="406140"/>
            <a:ext cx="569387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000" dirty="0">
                <a:solidFill>
                  <a:srgbClr val="333333"/>
                </a:solidFill>
                <a:latin typeface="FontAwesome" pitchFamily="50" charset="0"/>
              </a:rPr>
              <a:t></a:t>
            </a:r>
            <a:endParaRPr lang="en-GB" sz="3000" dirty="0"/>
          </a:p>
        </p:txBody>
      </p:sp>
      <p:sp>
        <p:nvSpPr>
          <p:cNvPr id="73" name="Rectangle 72"/>
          <p:cNvSpPr/>
          <p:nvPr/>
        </p:nvSpPr>
        <p:spPr>
          <a:xfrm>
            <a:off x="8722125" y="2224762"/>
            <a:ext cx="514885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000" dirty="0">
                <a:solidFill>
                  <a:srgbClr val="333333"/>
                </a:solidFill>
                <a:latin typeface="FontAwesome" pitchFamily="50" charset="0"/>
              </a:rPr>
              <a:t></a:t>
            </a:r>
            <a:endParaRPr lang="en-GB" sz="3000" dirty="0"/>
          </a:p>
        </p:txBody>
      </p:sp>
      <p:sp>
        <p:nvSpPr>
          <p:cNvPr id="74" name="Rectangle 73"/>
          <p:cNvSpPr/>
          <p:nvPr/>
        </p:nvSpPr>
        <p:spPr>
          <a:xfrm>
            <a:off x="8722125" y="4120432"/>
            <a:ext cx="514885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000" dirty="0">
                <a:solidFill>
                  <a:srgbClr val="333333"/>
                </a:solidFill>
                <a:latin typeface="FontAwesome" pitchFamily="50" charset="0"/>
              </a:rPr>
              <a:t></a:t>
            </a:r>
            <a:endParaRPr lang="en-GB" sz="3000" dirty="0"/>
          </a:p>
        </p:txBody>
      </p:sp>
      <p:sp>
        <p:nvSpPr>
          <p:cNvPr id="75" name="Rectangle 74"/>
          <p:cNvSpPr/>
          <p:nvPr/>
        </p:nvSpPr>
        <p:spPr>
          <a:xfrm>
            <a:off x="11382031" y="3067098"/>
            <a:ext cx="569387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000" dirty="0">
                <a:solidFill>
                  <a:srgbClr val="333333"/>
                </a:solidFill>
                <a:latin typeface="FontAwesome" pitchFamily="50" charset="0"/>
              </a:rPr>
              <a:t></a:t>
            </a:r>
            <a:endParaRPr lang="en-GB" sz="3000" dirty="0"/>
          </a:p>
        </p:txBody>
      </p:sp>
      <p:sp>
        <p:nvSpPr>
          <p:cNvPr id="76" name="Rectangle 75"/>
          <p:cNvSpPr/>
          <p:nvPr/>
        </p:nvSpPr>
        <p:spPr>
          <a:xfrm>
            <a:off x="2325623" y="4250833"/>
            <a:ext cx="569387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000" dirty="0">
                <a:solidFill>
                  <a:srgbClr val="333333"/>
                </a:solidFill>
                <a:latin typeface="FontAwesome" pitchFamily="50" charset="0"/>
              </a:rPr>
              <a:t></a:t>
            </a:r>
            <a:endParaRPr lang="en-GB" sz="3000" dirty="0"/>
          </a:p>
        </p:txBody>
      </p:sp>
      <p:sp>
        <p:nvSpPr>
          <p:cNvPr id="80" name="Rectangle 79"/>
          <p:cNvSpPr/>
          <p:nvPr/>
        </p:nvSpPr>
        <p:spPr>
          <a:xfrm>
            <a:off x="5963121" y="2342592"/>
            <a:ext cx="514885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000" dirty="0">
                <a:solidFill>
                  <a:srgbClr val="333333"/>
                </a:solidFill>
                <a:latin typeface="FontAwesome" pitchFamily="50" charset="0"/>
              </a:rPr>
              <a:t></a:t>
            </a:r>
            <a:endParaRPr lang="en-GB" sz="3000" dirty="0"/>
          </a:p>
        </p:txBody>
      </p:sp>
      <p:sp>
        <p:nvSpPr>
          <p:cNvPr id="81" name="Rectangle 80"/>
          <p:cNvSpPr/>
          <p:nvPr/>
        </p:nvSpPr>
        <p:spPr>
          <a:xfrm>
            <a:off x="5874147" y="4223614"/>
            <a:ext cx="514885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000" dirty="0">
                <a:solidFill>
                  <a:srgbClr val="333333"/>
                </a:solidFill>
                <a:latin typeface="FontAwesome" pitchFamily="50" charset="0"/>
              </a:rPr>
              <a:t></a:t>
            </a:r>
            <a:endParaRPr lang="en-GB" sz="3000" dirty="0"/>
          </a:p>
        </p:txBody>
      </p:sp>
      <p:sp>
        <p:nvSpPr>
          <p:cNvPr id="29" name="Oval 28"/>
          <p:cNvSpPr/>
          <p:nvPr/>
        </p:nvSpPr>
        <p:spPr>
          <a:xfrm>
            <a:off x="195806" y="151755"/>
            <a:ext cx="966974" cy="9379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TextBox 29"/>
          <p:cNvSpPr txBox="1"/>
          <p:nvPr/>
        </p:nvSpPr>
        <p:spPr>
          <a:xfrm>
            <a:off x="293884" y="159082"/>
            <a:ext cx="84830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5400" dirty="0" smtClean="0">
                <a:solidFill>
                  <a:schemeClr val="bg1"/>
                </a:solidFill>
                <a:latin typeface="+mj-lt"/>
              </a:rPr>
              <a:t>v5</a:t>
            </a:r>
            <a:endParaRPr lang="en-GB" sz="5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26416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5394" y="1753224"/>
            <a:ext cx="1949351" cy="159087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9612" y="4567706"/>
            <a:ext cx="1769412" cy="14440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7134" y="4561838"/>
            <a:ext cx="1783790" cy="145575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1413" y="3482183"/>
            <a:ext cx="1830349" cy="1493756"/>
          </a:xfrm>
          <a:prstGeom prst="rect">
            <a:avLst/>
          </a:prstGeom>
        </p:spPr>
      </p:pic>
      <p:cxnSp>
        <p:nvCxnSpPr>
          <p:cNvPr id="11" name="Straight Arrow Connector 10"/>
          <p:cNvCxnSpPr>
            <a:endCxn id="5" idx="1"/>
          </p:cNvCxnSpPr>
          <p:nvPr/>
        </p:nvCxnSpPr>
        <p:spPr>
          <a:xfrm>
            <a:off x="391160" y="2548661"/>
            <a:ext cx="1274234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13080" y="1949122"/>
            <a:ext cx="91403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500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GET</a:t>
            </a:r>
          </a:p>
        </p:txBody>
      </p:sp>
      <p:cxnSp>
        <p:nvCxnSpPr>
          <p:cNvPr id="15" name="Curved Connector 14"/>
          <p:cNvCxnSpPr>
            <a:cxnSpLocks/>
            <a:stCxn id="5" idx="2"/>
            <a:endCxn id="50" idx="1"/>
          </p:cNvCxnSpPr>
          <p:nvPr/>
        </p:nvCxnSpPr>
        <p:spPr>
          <a:xfrm rot="5400000">
            <a:off x="784149" y="3552805"/>
            <a:ext cx="2064629" cy="1647214"/>
          </a:xfrm>
          <a:prstGeom prst="curvedConnector4">
            <a:avLst>
              <a:gd name="adj1" fmla="val 31913"/>
              <a:gd name="adj2" fmla="val 113878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urved Connector 16"/>
          <p:cNvCxnSpPr>
            <a:cxnSpLocks/>
            <a:stCxn id="7" idx="1"/>
            <a:endCxn id="50" idx="2"/>
          </p:cNvCxnSpPr>
          <p:nvPr/>
        </p:nvCxnSpPr>
        <p:spPr>
          <a:xfrm rot="10800000" flipV="1">
            <a:off x="1908032" y="5289719"/>
            <a:ext cx="2631581" cy="865886"/>
          </a:xfrm>
          <a:prstGeom prst="curvedConnector4">
            <a:avLst>
              <a:gd name="adj1" fmla="val 32612"/>
              <a:gd name="adj2" fmla="val 126401"/>
            </a:avLst>
          </a:prstGeom>
          <a:ln w="5080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urved Connector 19"/>
          <p:cNvCxnSpPr>
            <a:cxnSpLocks/>
            <a:stCxn id="7" idx="3"/>
            <a:endCxn id="8" idx="2"/>
          </p:cNvCxnSpPr>
          <p:nvPr/>
        </p:nvCxnSpPr>
        <p:spPr>
          <a:xfrm>
            <a:off x="6309024" y="5289719"/>
            <a:ext cx="1920005" cy="727878"/>
          </a:xfrm>
          <a:prstGeom prst="curvedConnector4">
            <a:avLst>
              <a:gd name="adj1" fmla="val 26774"/>
              <a:gd name="adj2" fmla="val 131406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urved Connector 22"/>
          <p:cNvCxnSpPr>
            <a:cxnSpLocks/>
            <a:stCxn id="9" idx="2"/>
            <a:endCxn id="8" idx="3"/>
          </p:cNvCxnSpPr>
          <p:nvPr/>
        </p:nvCxnSpPr>
        <p:spPr>
          <a:xfrm rot="5400000">
            <a:off x="9876867" y="4219996"/>
            <a:ext cx="313779" cy="1825664"/>
          </a:xfrm>
          <a:prstGeom prst="curvedConnector2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H="1">
            <a:off x="391160" y="2778760"/>
            <a:ext cx="1183640" cy="5081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9612" y="2664125"/>
            <a:ext cx="1769412" cy="1444025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7134" y="2658257"/>
            <a:ext cx="1783790" cy="1455759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856" y="4661849"/>
            <a:ext cx="1830349" cy="1493756"/>
          </a:xfrm>
          <a:prstGeom prst="rect">
            <a:avLst/>
          </a:prstGeom>
        </p:spPr>
      </p:pic>
      <p:cxnSp>
        <p:nvCxnSpPr>
          <p:cNvPr id="54" name="Curved Connector 16"/>
          <p:cNvCxnSpPr>
            <a:cxnSpLocks/>
            <a:stCxn id="25" idx="1"/>
            <a:endCxn id="50" idx="3"/>
          </p:cNvCxnSpPr>
          <p:nvPr/>
        </p:nvCxnSpPr>
        <p:spPr>
          <a:xfrm rot="10800000" flipV="1">
            <a:off x="2823206" y="3386137"/>
            <a:ext cx="1716407" cy="2022589"/>
          </a:xfrm>
          <a:prstGeom prst="curvedConnector3">
            <a:avLst>
              <a:gd name="adj1" fmla="val 50000"/>
            </a:avLst>
          </a:prstGeom>
          <a:ln w="5080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urved Connector 19"/>
          <p:cNvCxnSpPr>
            <a:cxnSpLocks/>
            <a:stCxn id="25" idx="3"/>
            <a:endCxn id="33" idx="2"/>
          </p:cNvCxnSpPr>
          <p:nvPr/>
        </p:nvCxnSpPr>
        <p:spPr>
          <a:xfrm>
            <a:off x="6309024" y="3386138"/>
            <a:ext cx="1920005" cy="727878"/>
          </a:xfrm>
          <a:prstGeom prst="curvedConnector4">
            <a:avLst>
              <a:gd name="adj1" fmla="val 26774"/>
              <a:gd name="adj2" fmla="val 131406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urved Connector 16"/>
          <p:cNvCxnSpPr>
            <a:cxnSpLocks/>
            <a:stCxn id="49" idx="1"/>
            <a:endCxn id="5" idx="3"/>
          </p:cNvCxnSpPr>
          <p:nvPr/>
        </p:nvCxnSpPr>
        <p:spPr>
          <a:xfrm rot="10800000" flipV="1">
            <a:off x="3614746" y="1482557"/>
            <a:ext cx="924867" cy="1066104"/>
          </a:xfrm>
          <a:prstGeom prst="curvedConnector3">
            <a:avLst>
              <a:gd name="adj1" fmla="val 50000"/>
            </a:avLst>
          </a:prstGeom>
          <a:ln w="5080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ectangle 70"/>
          <p:cNvSpPr/>
          <p:nvPr/>
        </p:nvSpPr>
        <p:spPr>
          <a:xfrm>
            <a:off x="3223098" y="1367093"/>
            <a:ext cx="569387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000" dirty="0">
                <a:solidFill>
                  <a:srgbClr val="333333"/>
                </a:solidFill>
                <a:latin typeface="FontAwesome" pitchFamily="50" charset="0"/>
              </a:rPr>
              <a:t></a:t>
            </a:r>
            <a:endParaRPr lang="en-GB" sz="3000" dirty="0"/>
          </a:p>
        </p:txBody>
      </p:sp>
      <p:sp>
        <p:nvSpPr>
          <p:cNvPr id="73" name="Rectangle 72"/>
          <p:cNvSpPr/>
          <p:nvPr/>
        </p:nvSpPr>
        <p:spPr>
          <a:xfrm>
            <a:off x="8722125" y="2224762"/>
            <a:ext cx="514885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000" dirty="0">
                <a:solidFill>
                  <a:srgbClr val="333333"/>
                </a:solidFill>
                <a:latin typeface="FontAwesome" pitchFamily="50" charset="0"/>
              </a:rPr>
              <a:t></a:t>
            </a:r>
            <a:endParaRPr lang="en-GB" sz="3000" dirty="0"/>
          </a:p>
        </p:txBody>
      </p:sp>
      <p:sp>
        <p:nvSpPr>
          <p:cNvPr id="74" name="Rectangle 73"/>
          <p:cNvSpPr/>
          <p:nvPr/>
        </p:nvSpPr>
        <p:spPr>
          <a:xfrm>
            <a:off x="8722125" y="4120432"/>
            <a:ext cx="514885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000" dirty="0">
                <a:solidFill>
                  <a:srgbClr val="333333"/>
                </a:solidFill>
                <a:latin typeface="FontAwesome" pitchFamily="50" charset="0"/>
              </a:rPr>
              <a:t></a:t>
            </a:r>
            <a:endParaRPr lang="en-GB" sz="3000" dirty="0"/>
          </a:p>
        </p:txBody>
      </p:sp>
      <p:sp>
        <p:nvSpPr>
          <p:cNvPr id="75" name="Rectangle 74"/>
          <p:cNvSpPr/>
          <p:nvPr/>
        </p:nvSpPr>
        <p:spPr>
          <a:xfrm>
            <a:off x="11382031" y="3067098"/>
            <a:ext cx="569387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000" dirty="0">
                <a:solidFill>
                  <a:srgbClr val="333333"/>
                </a:solidFill>
                <a:latin typeface="FontAwesome" pitchFamily="50" charset="0"/>
              </a:rPr>
              <a:t></a:t>
            </a:r>
            <a:endParaRPr lang="en-GB" sz="3000" dirty="0"/>
          </a:p>
        </p:txBody>
      </p:sp>
      <p:sp>
        <p:nvSpPr>
          <p:cNvPr id="76" name="Rectangle 75"/>
          <p:cNvSpPr/>
          <p:nvPr/>
        </p:nvSpPr>
        <p:spPr>
          <a:xfrm>
            <a:off x="2325623" y="4250833"/>
            <a:ext cx="569387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000" dirty="0">
                <a:solidFill>
                  <a:srgbClr val="333333"/>
                </a:solidFill>
                <a:latin typeface="FontAwesome" pitchFamily="50" charset="0"/>
              </a:rPr>
              <a:t></a:t>
            </a:r>
            <a:endParaRPr lang="en-GB" sz="3000" dirty="0"/>
          </a:p>
        </p:txBody>
      </p:sp>
      <p:sp>
        <p:nvSpPr>
          <p:cNvPr id="80" name="Rectangle 79"/>
          <p:cNvSpPr/>
          <p:nvPr/>
        </p:nvSpPr>
        <p:spPr>
          <a:xfrm>
            <a:off x="5963121" y="2342592"/>
            <a:ext cx="514885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000" dirty="0">
                <a:solidFill>
                  <a:srgbClr val="333333"/>
                </a:solidFill>
                <a:latin typeface="FontAwesome" pitchFamily="50" charset="0"/>
              </a:rPr>
              <a:t></a:t>
            </a:r>
            <a:endParaRPr lang="en-GB" sz="3000" dirty="0"/>
          </a:p>
        </p:txBody>
      </p:sp>
      <p:sp>
        <p:nvSpPr>
          <p:cNvPr id="81" name="Rectangle 80"/>
          <p:cNvSpPr/>
          <p:nvPr/>
        </p:nvSpPr>
        <p:spPr>
          <a:xfrm>
            <a:off x="5874147" y="4223614"/>
            <a:ext cx="514885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000" dirty="0">
                <a:solidFill>
                  <a:srgbClr val="333333"/>
                </a:solidFill>
                <a:latin typeface="FontAwesome" pitchFamily="50" charset="0"/>
              </a:rPr>
              <a:t></a:t>
            </a:r>
            <a:endParaRPr lang="en-GB" sz="3000" dirty="0"/>
          </a:p>
        </p:txBody>
      </p:sp>
      <p:sp>
        <p:nvSpPr>
          <p:cNvPr id="29" name="Rectangle 28"/>
          <p:cNvSpPr/>
          <p:nvPr/>
        </p:nvSpPr>
        <p:spPr>
          <a:xfrm>
            <a:off x="224572" y="980705"/>
            <a:ext cx="11815028" cy="5311238"/>
          </a:xfrm>
          <a:prstGeom prst="rect">
            <a:avLst/>
          </a:prstGeom>
          <a:solidFill>
            <a:schemeClr val="bg1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9612" y="760544"/>
            <a:ext cx="1769412" cy="1444025"/>
          </a:xfrm>
          <a:prstGeom prst="rect">
            <a:avLst/>
          </a:prstGeom>
        </p:spPr>
      </p:pic>
      <p:sp>
        <p:nvSpPr>
          <p:cNvPr id="72" name="Rectangle 71"/>
          <p:cNvSpPr/>
          <p:nvPr/>
        </p:nvSpPr>
        <p:spPr>
          <a:xfrm>
            <a:off x="6024330" y="406140"/>
            <a:ext cx="569387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000" dirty="0">
                <a:solidFill>
                  <a:srgbClr val="333333"/>
                </a:solidFill>
                <a:latin typeface="FontAwesome" pitchFamily="50" charset="0"/>
              </a:rPr>
              <a:t></a:t>
            </a:r>
            <a:endParaRPr lang="en-GB" sz="3000" dirty="0"/>
          </a:p>
        </p:txBody>
      </p:sp>
      <p:sp>
        <p:nvSpPr>
          <p:cNvPr id="30" name="Rectangle 29"/>
          <p:cNvSpPr/>
          <p:nvPr/>
        </p:nvSpPr>
        <p:spPr>
          <a:xfrm>
            <a:off x="1665394" y="6291943"/>
            <a:ext cx="2181171" cy="255761"/>
          </a:xfrm>
          <a:prstGeom prst="rect">
            <a:avLst/>
          </a:prstGeom>
          <a:solidFill>
            <a:schemeClr val="bg1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076" name="Picture 4" descr="Image result for react logo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0751" y="276611"/>
            <a:ext cx="1963005" cy="916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Image result for emberjs logo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0544" y="384566"/>
            <a:ext cx="1155031" cy="1097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Image result for umbraco logo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9690" y="1288356"/>
            <a:ext cx="2606829" cy="782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Oval 33"/>
          <p:cNvSpPr/>
          <p:nvPr/>
        </p:nvSpPr>
        <p:spPr>
          <a:xfrm>
            <a:off x="195806" y="151755"/>
            <a:ext cx="966974" cy="9379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TextBox 34"/>
          <p:cNvSpPr txBox="1"/>
          <p:nvPr/>
        </p:nvSpPr>
        <p:spPr>
          <a:xfrm>
            <a:off x="293884" y="159082"/>
            <a:ext cx="84830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5400" dirty="0" smtClean="0">
                <a:solidFill>
                  <a:schemeClr val="bg1"/>
                </a:solidFill>
                <a:latin typeface="+mj-lt"/>
              </a:rPr>
              <a:t>v5</a:t>
            </a:r>
            <a:endParaRPr lang="en-GB" sz="5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93569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: Folded Corner 22"/>
          <p:cNvSpPr/>
          <p:nvPr/>
        </p:nvSpPr>
        <p:spPr>
          <a:xfrm rot="16200000">
            <a:off x="756233" y="1180772"/>
            <a:ext cx="2863591" cy="3069777"/>
          </a:xfrm>
          <a:prstGeom prst="foldedCorner">
            <a:avLst/>
          </a:prstGeom>
          <a:solidFill>
            <a:srgbClr val="F5FEA4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4" name="Rectangle: Folded Corner 23"/>
          <p:cNvSpPr/>
          <p:nvPr/>
        </p:nvSpPr>
        <p:spPr>
          <a:xfrm rot="16200000">
            <a:off x="4664215" y="1180771"/>
            <a:ext cx="2863591" cy="3069777"/>
          </a:xfrm>
          <a:prstGeom prst="foldedCorner">
            <a:avLst/>
          </a:prstGeom>
          <a:solidFill>
            <a:srgbClr val="F5FEA4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5" name="Rectangle: Folded Corner 24"/>
          <p:cNvSpPr/>
          <p:nvPr/>
        </p:nvSpPr>
        <p:spPr>
          <a:xfrm rot="16200000">
            <a:off x="8572196" y="1180770"/>
            <a:ext cx="2863591" cy="3069777"/>
          </a:xfrm>
          <a:prstGeom prst="foldedCorner">
            <a:avLst/>
          </a:prstGeom>
          <a:solidFill>
            <a:srgbClr val="F5FEA4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" name="TextBox 8"/>
          <p:cNvSpPr txBox="1"/>
          <p:nvPr/>
        </p:nvSpPr>
        <p:spPr>
          <a:xfrm>
            <a:off x="985156" y="1699993"/>
            <a:ext cx="240574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800" b="1" dirty="0">
                <a:solidFill>
                  <a:schemeClr val="bg2">
                    <a:lumMod val="25000"/>
                  </a:schemeClr>
                </a:solidFill>
                <a:latin typeface="Comic Sans MS" panose="030F0702030302020204" pitchFamily="66" charset="0"/>
                <a:cs typeface="Arial" panose="020B0604020202020204" pitchFamily="34" charset="0"/>
              </a:rPr>
              <a:t>Performance</a:t>
            </a:r>
          </a:p>
          <a:p>
            <a:pPr>
              <a:lnSpc>
                <a:spcPct val="150000"/>
              </a:lnSpc>
            </a:pPr>
            <a:r>
              <a:rPr lang="en-GB" sz="2800" dirty="0">
                <a:solidFill>
                  <a:schemeClr val="bg2">
                    <a:lumMod val="25000"/>
                  </a:schemeClr>
                </a:solidFill>
                <a:latin typeface="Comic Sans MS" panose="030F0702030302020204" pitchFamily="66" charset="0"/>
                <a:cs typeface="Arial" panose="020B0604020202020204" pitchFamily="34" charset="0"/>
              </a:rPr>
              <a:t>Heavy usage crashes app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789717" y="1699994"/>
            <a:ext cx="303711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800" b="1" dirty="0">
                <a:solidFill>
                  <a:schemeClr val="bg2">
                    <a:lumMod val="25000"/>
                  </a:schemeClr>
                </a:solidFill>
                <a:latin typeface="Comic Sans MS" panose="030F0702030302020204" pitchFamily="66" charset="0"/>
                <a:cs typeface="Arial" panose="020B0604020202020204" pitchFamily="34" charset="0"/>
              </a:rPr>
              <a:t>Data Insight</a:t>
            </a:r>
          </a:p>
          <a:p>
            <a:pPr>
              <a:lnSpc>
                <a:spcPct val="150000"/>
              </a:lnSpc>
            </a:pPr>
            <a:r>
              <a:rPr lang="en-GB" sz="2800" dirty="0">
                <a:solidFill>
                  <a:schemeClr val="bg2">
                    <a:lumMod val="25000"/>
                  </a:schemeClr>
                </a:solidFill>
                <a:latin typeface="Comic Sans MS" panose="030F0702030302020204" pitchFamily="66" charset="0"/>
                <a:cs typeface="Arial" panose="020B0604020202020204" pitchFamily="34" charset="0"/>
              </a:rPr>
              <a:t>Support ticket for queries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8730347" y="1699995"/>
            <a:ext cx="273231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800" b="1" dirty="0">
                <a:solidFill>
                  <a:schemeClr val="bg2">
                    <a:lumMod val="25000"/>
                  </a:schemeClr>
                </a:solidFill>
                <a:latin typeface="Comic Sans MS" panose="030F0702030302020204" pitchFamily="66" charset="0"/>
                <a:cs typeface="Arial" panose="020B0604020202020204" pitchFamily="34" charset="0"/>
              </a:rPr>
              <a:t>UX</a:t>
            </a:r>
          </a:p>
          <a:p>
            <a:pPr>
              <a:lnSpc>
                <a:spcPct val="150000"/>
              </a:lnSpc>
            </a:pPr>
            <a:r>
              <a:rPr lang="en-GB" sz="2800" dirty="0">
                <a:solidFill>
                  <a:schemeClr val="bg2">
                    <a:lumMod val="25000"/>
                  </a:schemeClr>
                </a:solidFill>
                <a:latin typeface="Comic Sans MS" panose="030F0702030302020204" pitchFamily="66" charset="0"/>
                <a:cs typeface="Arial" panose="020B0604020202020204" pitchFamily="34" charset="0"/>
              </a:rPr>
              <a:t>Full release for UI change</a:t>
            </a:r>
          </a:p>
        </p:txBody>
      </p:sp>
      <p:sp>
        <p:nvSpPr>
          <p:cNvPr id="3" name="Rectangle 2"/>
          <p:cNvSpPr/>
          <p:nvPr/>
        </p:nvSpPr>
        <p:spPr>
          <a:xfrm>
            <a:off x="2549199" y="4147447"/>
            <a:ext cx="1173719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9000" dirty="0">
                <a:solidFill>
                  <a:schemeClr val="accent4">
                    <a:lumMod val="50000"/>
                  </a:schemeClr>
                </a:solidFill>
                <a:latin typeface="FontAwesome" pitchFamily="50" charset="0"/>
              </a:rPr>
              <a:t></a:t>
            </a:r>
            <a:endParaRPr lang="en-GB" sz="90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457180" y="4147447"/>
            <a:ext cx="1173719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9000" dirty="0">
                <a:solidFill>
                  <a:schemeClr val="accent4">
                    <a:lumMod val="50000"/>
                  </a:schemeClr>
                </a:solidFill>
                <a:latin typeface="FontAwesome" pitchFamily="50" charset="0"/>
              </a:rPr>
              <a:t></a:t>
            </a:r>
            <a:endParaRPr lang="en-GB" sz="90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0365161" y="4147447"/>
            <a:ext cx="1173719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9000" dirty="0">
                <a:solidFill>
                  <a:schemeClr val="accent4">
                    <a:lumMod val="50000"/>
                  </a:schemeClr>
                </a:solidFill>
                <a:latin typeface="FontAwesome" pitchFamily="50" charset="0"/>
              </a:rPr>
              <a:t></a:t>
            </a:r>
            <a:endParaRPr lang="en-GB" sz="9000" dirty="0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9288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733" dirty="0" smtClean="0">
                <a:solidFill>
                  <a:schemeClr val="accent5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From</a:t>
            </a:r>
            <a:endParaRPr lang="en-GB" sz="3733" dirty="0">
              <a:solidFill>
                <a:schemeClr val="accent5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Aft>
                <a:spcPts val="1800"/>
              </a:spcAft>
            </a:pPr>
            <a:r>
              <a:rPr lang="en-GB" sz="5200" dirty="0" smtClean="0"/>
              <a:t>ASP.NET </a:t>
            </a:r>
            <a:r>
              <a:rPr lang="en-GB" sz="5200" dirty="0" err="1" smtClean="0"/>
              <a:t>WebForms</a:t>
            </a:r>
            <a:r>
              <a:rPr lang="en-GB" sz="5200" dirty="0" smtClean="0"/>
              <a:t> app</a:t>
            </a:r>
            <a:endParaRPr lang="en-GB" sz="5200" dirty="0"/>
          </a:p>
          <a:p>
            <a:pPr>
              <a:spcAft>
                <a:spcPts val="1800"/>
              </a:spcAft>
            </a:pPr>
            <a:r>
              <a:rPr lang="en-GB" sz="5200" dirty="0" smtClean="0"/>
              <a:t>SQL Server database</a:t>
            </a:r>
            <a:r>
              <a:rPr lang="en-GB" sz="5200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3318323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733" dirty="0" smtClean="0">
                <a:solidFill>
                  <a:schemeClr val="accent5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To</a:t>
            </a:r>
            <a:endParaRPr lang="en-GB" sz="3733" dirty="0">
              <a:solidFill>
                <a:schemeClr val="accent5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Aft>
                <a:spcPts val="1800"/>
              </a:spcAft>
            </a:pPr>
            <a:r>
              <a:rPr lang="en-GB" sz="5200" dirty="0" smtClean="0"/>
              <a:t>Event-driven </a:t>
            </a:r>
            <a:r>
              <a:rPr lang="en-GB" sz="5200" dirty="0"/>
              <a:t>a</a:t>
            </a:r>
            <a:r>
              <a:rPr lang="en-GB" sz="5200" dirty="0" smtClean="0"/>
              <a:t>rchitecture</a:t>
            </a:r>
            <a:endParaRPr lang="en-GB" sz="5200" dirty="0"/>
          </a:p>
          <a:p>
            <a:pPr>
              <a:spcAft>
                <a:spcPts val="1800"/>
              </a:spcAft>
            </a:pPr>
            <a:r>
              <a:rPr lang="en-GB" sz="5200" dirty="0" smtClean="0"/>
              <a:t>Self-service analytics</a:t>
            </a:r>
          </a:p>
          <a:p>
            <a:pPr>
              <a:spcAft>
                <a:spcPts val="1800"/>
              </a:spcAft>
            </a:pPr>
            <a:r>
              <a:rPr lang="en-GB" sz="5200" dirty="0" smtClean="0"/>
              <a:t>Self-service content</a:t>
            </a:r>
            <a:endParaRPr lang="en-GB" sz="5200" dirty="0"/>
          </a:p>
        </p:txBody>
      </p:sp>
    </p:spTree>
    <p:extLst>
      <p:ext uri="{BB962C8B-B14F-4D97-AF65-F5344CB8AC3E}">
        <p14:creationId xmlns:p14="http://schemas.microsoft.com/office/powerpoint/2010/main" val="1648737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733" dirty="0">
                <a:solidFill>
                  <a:schemeClr val="accent5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Takeaways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Aft>
                <a:spcPts val="1800"/>
              </a:spcAft>
            </a:pPr>
            <a:r>
              <a:rPr lang="en-GB" sz="5200" dirty="0"/>
              <a:t>Docker is a </a:t>
            </a:r>
            <a:r>
              <a:rPr lang="en-GB" sz="5200" dirty="0" smtClean="0"/>
              <a:t>mature platform</a:t>
            </a:r>
            <a:endParaRPr lang="en-GB" sz="5200" dirty="0"/>
          </a:p>
          <a:p>
            <a:pPr>
              <a:spcAft>
                <a:spcPts val="1800"/>
              </a:spcAft>
            </a:pPr>
            <a:r>
              <a:rPr lang="en-GB" sz="5200" dirty="0"/>
              <a:t>Moving apps into Docker is easy	</a:t>
            </a:r>
          </a:p>
          <a:p>
            <a:pPr>
              <a:spcAft>
                <a:spcPts val="1800"/>
              </a:spcAft>
            </a:pPr>
            <a:r>
              <a:rPr lang="en-GB" sz="5200" dirty="0" err="1"/>
              <a:t>Dockerizing</a:t>
            </a:r>
            <a:r>
              <a:rPr lang="en-GB" sz="5200" dirty="0"/>
              <a:t> enables modernizing</a:t>
            </a:r>
          </a:p>
        </p:txBody>
      </p:sp>
    </p:spTree>
    <p:extLst>
      <p:ext uri="{BB962C8B-B14F-4D97-AF65-F5344CB8AC3E}">
        <p14:creationId xmlns:p14="http://schemas.microsoft.com/office/powerpoint/2010/main" val="199970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7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AF7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26" name="Picture 2" descr="Image result for warhol cat so happ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020050" cy="5991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6945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6752" y="1247767"/>
            <a:ext cx="11525249" cy="4325436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Docker Labs  </a:t>
            </a:r>
            <a:r>
              <a:rPr lang="en-US" sz="2800" u="sng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github.com/</a:t>
            </a:r>
            <a:r>
              <a:rPr lang="en-US" sz="2800" u="sng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docker</a:t>
            </a:r>
            <a:r>
              <a:rPr lang="en-US" sz="2800" u="sng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/labs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Docker Captains on Twitter  </a:t>
            </a:r>
            <a:r>
              <a:rPr lang="en-US" sz="2800" u="sng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https://is.gd/7nU0if</a:t>
            </a:r>
          </a:p>
          <a:p>
            <a:pPr>
              <a:lnSpc>
                <a:spcPct val="150000"/>
              </a:lnSpc>
            </a:pPr>
            <a:r>
              <a:rPr lang="en-US" sz="28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DockerCon</a:t>
            </a:r>
            <a:r>
              <a:rPr lang="en-US" sz="28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  <a:p>
            <a:pPr lvl="1">
              <a:lnSpc>
                <a:spcPct val="150000"/>
              </a:lnSpc>
            </a:pPr>
            <a:r>
              <a:rPr lang="en-US" sz="2533" dirty="0" smtClean="0">
                <a:latin typeface="Segoe UI" panose="020B0502040204020203" pitchFamily="34" charset="0"/>
                <a:cs typeface="Segoe UI" panose="020B0502040204020203" pitchFamily="34" charset="0"/>
              </a:rPr>
              <a:t>Texas, April 17-20</a:t>
            </a:r>
          </a:p>
          <a:p>
            <a:pPr lvl="1">
              <a:lnSpc>
                <a:spcPct val="150000"/>
              </a:lnSpc>
            </a:pPr>
            <a:r>
              <a:rPr lang="en-US" sz="2533" dirty="0" smtClean="0">
                <a:latin typeface="Segoe UI" panose="020B0502040204020203" pitchFamily="34" charset="0"/>
                <a:cs typeface="Segoe UI" panose="020B0502040204020203" pitchFamily="34" charset="0"/>
              </a:rPr>
              <a:t>Copenhagen, October 16-18</a:t>
            </a:r>
          </a:p>
          <a:p>
            <a:pPr>
              <a:lnSpc>
                <a:spcPct val="150000"/>
              </a:lnSpc>
            </a:pPr>
            <a:r>
              <a:rPr lang="en-US" sz="2800" dirty="0" smtClean="0">
                <a:latin typeface="Segoe UI" panose="020B0502040204020203" pitchFamily="34" charset="0"/>
                <a:cs typeface="Segoe UI" panose="020B0502040204020203" pitchFamily="34" charset="0"/>
              </a:rPr>
              <a:t>@</a:t>
            </a:r>
            <a:r>
              <a:rPr lang="en-US" sz="2800" dirty="0" err="1">
                <a:latin typeface="Segoe UI" panose="020B0502040204020203" pitchFamily="34" charset="0"/>
                <a:cs typeface="Segoe UI" panose="020B0502040204020203" pitchFamily="34" charset="0"/>
              </a:rPr>
              <a:t>EltonStoneman</a:t>
            </a:r>
            <a:endParaRPr lang="en-US" sz="2800" u="sng" dirty="0">
              <a:solidFill>
                <a:schemeClr val="accent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sz="2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323849" y="509581"/>
            <a:ext cx="11582400" cy="609600"/>
          </a:xfrm>
        </p:spPr>
        <p:txBody>
          <a:bodyPr>
            <a:noAutofit/>
          </a:bodyPr>
          <a:lstStyle/>
          <a:p>
            <a:r>
              <a:rPr lang="en-US" sz="3733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What Next?</a:t>
            </a:r>
          </a:p>
        </p:txBody>
      </p:sp>
    </p:spTree>
    <p:extLst>
      <p:ext uri="{BB962C8B-B14F-4D97-AF65-F5344CB8AC3E}">
        <p14:creationId xmlns:p14="http://schemas.microsoft.com/office/powerpoint/2010/main" val="3946889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41481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Arrow Connector 10"/>
          <p:cNvCxnSpPr>
            <a:cxnSpLocks/>
          </p:cNvCxnSpPr>
          <p:nvPr/>
        </p:nvCxnSpPr>
        <p:spPr>
          <a:xfrm>
            <a:off x="391160" y="2548661"/>
            <a:ext cx="1274234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13080" y="1949122"/>
            <a:ext cx="91403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500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GET</a:t>
            </a:r>
          </a:p>
        </p:txBody>
      </p:sp>
      <p:cxnSp>
        <p:nvCxnSpPr>
          <p:cNvPr id="48" name="Straight Arrow Connector 47"/>
          <p:cNvCxnSpPr/>
          <p:nvPr/>
        </p:nvCxnSpPr>
        <p:spPr>
          <a:xfrm flipH="1">
            <a:off x="391160" y="2778760"/>
            <a:ext cx="1183640" cy="5081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1778754" y="1060057"/>
            <a:ext cx="2932213" cy="31700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0" dirty="0">
                <a:solidFill>
                  <a:schemeClr val="bg2">
                    <a:lumMod val="50000"/>
                  </a:schemeClr>
                </a:solidFill>
                <a:latin typeface="FontAwesome" pitchFamily="50" charset="0"/>
              </a:rPr>
              <a:t></a:t>
            </a:r>
            <a:endParaRPr lang="en-GB" sz="200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196639" y="3439642"/>
            <a:ext cx="1284326" cy="16312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000" dirty="0">
                <a:solidFill>
                  <a:srgbClr val="333333"/>
                </a:solidFill>
                <a:latin typeface="FontAwesome" pitchFamily="50" charset="0"/>
              </a:rPr>
              <a:t></a:t>
            </a:r>
            <a:endParaRPr lang="en-GB" sz="10000" dirty="0"/>
          </a:p>
        </p:txBody>
      </p:sp>
      <p:sp>
        <p:nvSpPr>
          <p:cNvPr id="6" name="Rectangle 5"/>
          <p:cNvSpPr/>
          <p:nvPr/>
        </p:nvSpPr>
        <p:spPr>
          <a:xfrm>
            <a:off x="6086834" y="706114"/>
            <a:ext cx="1467068" cy="16312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000" dirty="0">
                <a:solidFill>
                  <a:srgbClr val="333333"/>
                </a:solidFill>
                <a:latin typeface="FontAwesome" pitchFamily="50" charset="0"/>
              </a:rPr>
              <a:t></a:t>
            </a:r>
            <a:endParaRPr lang="en-GB" sz="10000" dirty="0"/>
          </a:p>
        </p:txBody>
      </p:sp>
      <p:cxnSp>
        <p:nvCxnSpPr>
          <p:cNvPr id="8" name="Straight Connector 7"/>
          <p:cNvCxnSpPr>
            <a:stCxn id="6" idx="1"/>
            <a:endCxn id="2" idx="3"/>
          </p:cNvCxnSpPr>
          <p:nvPr/>
        </p:nvCxnSpPr>
        <p:spPr>
          <a:xfrm flipH="1">
            <a:off x="4710967" y="1521722"/>
            <a:ext cx="1375867" cy="11233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cxnSpLocks/>
            <a:stCxn id="3" idx="1"/>
            <a:endCxn id="2" idx="3"/>
          </p:cNvCxnSpPr>
          <p:nvPr/>
        </p:nvCxnSpPr>
        <p:spPr>
          <a:xfrm flipH="1" flipV="1">
            <a:off x="4710967" y="2645107"/>
            <a:ext cx="1485672" cy="1610143"/>
          </a:xfrm>
          <a:prstGeom prst="line">
            <a:avLst/>
          </a:prstGeom>
          <a:ln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/>
        </p:nvSpPr>
        <p:spPr>
          <a:xfrm>
            <a:off x="195806" y="151755"/>
            <a:ext cx="966974" cy="9379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extBox 14"/>
          <p:cNvSpPr txBox="1"/>
          <p:nvPr/>
        </p:nvSpPr>
        <p:spPr>
          <a:xfrm>
            <a:off x="293884" y="159082"/>
            <a:ext cx="84830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5400" dirty="0" smtClean="0">
                <a:solidFill>
                  <a:schemeClr val="bg1"/>
                </a:solidFill>
                <a:latin typeface="+mj-lt"/>
              </a:rPr>
              <a:t>v1</a:t>
            </a:r>
            <a:endParaRPr lang="en-GB" sz="5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24417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5394" y="1753224"/>
            <a:ext cx="1949351" cy="1590874"/>
          </a:xfrm>
          <a:prstGeom prst="rect">
            <a:avLst/>
          </a:prstGeom>
        </p:spPr>
      </p:pic>
      <p:cxnSp>
        <p:nvCxnSpPr>
          <p:cNvPr id="11" name="Straight Arrow Connector 10"/>
          <p:cNvCxnSpPr>
            <a:endCxn id="5" idx="1"/>
          </p:cNvCxnSpPr>
          <p:nvPr/>
        </p:nvCxnSpPr>
        <p:spPr>
          <a:xfrm>
            <a:off x="391160" y="2548661"/>
            <a:ext cx="1274234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13080" y="1949122"/>
            <a:ext cx="91403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500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GET</a:t>
            </a:r>
          </a:p>
        </p:txBody>
      </p:sp>
      <p:cxnSp>
        <p:nvCxnSpPr>
          <p:cNvPr id="48" name="Straight Arrow Connector 47"/>
          <p:cNvCxnSpPr/>
          <p:nvPr/>
        </p:nvCxnSpPr>
        <p:spPr>
          <a:xfrm flipH="1">
            <a:off x="391160" y="2778760"/>
            <a:ext cx="1183640" cy="5081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7134" y="2658257"/>
            <a:ext cx="1783790" cy="1455759"/>
          </a:xfrm>
          <a:prstGeom prst="rect">
            <a:avLst/>
          </a:prstGeom>
        </p:spPr>
      </p:pic>
      <p:cxnSp>
        <p:nvCxnSpPr>
          <p:cNvPr id="58" name="Curved Connector 19"/>
          <p:cNvCxnSpPr>
            <a:cxnSpLocks/>
            <a:stCxn id="5" idx="3"/>
            <a:endCxn id="33" idx="1"/>
          </p:cNvCxnSpPr>
          <p:nvPr/>
        </p:nvCxnSpPr>
        <p:spPr>
          <a:xfrm>
            <a:off x="3614745" y="2548661"/>
            <a:ext cx="3722389" cy="837476"/>
          </a:xfrm>
          <a:prstGeom prst="curvedConnector3">
            <a:avLst>
              <a:gd name="adj1" fmla="val 50000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ectangle 70"/>
          <p:cNvSpPr/>
          <p:nvPr/>
        </p:nvSpPr>
        <p:spPr>
          <a:xfrm>
            <a:off x="3223098" y="1367093"/>
            <a:ext cx="569387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000" dirty="0">
                <a:solidFill>
                  <a:srgbClr val="333333"/>
                </a:solidFill>
                <a:latin typeface="FontAwesome" pitchFamily="50" charset="0"/>
              </a:rPr>
              <a:t></a:t>
            </a:r>
            <a:endParaRPr lang="en-GB" sz="3000" dirty="0"/>
          </a:p>
        </p:txBody>
      </p:sp>
      <p:sp>
        <p:nvSpPr>
          <p:cNvPr id="73" name="Rectangle 72"/>
          <p:cNvSpPr/>
          <p:nvPr/>
        </p:nvSpPr>
        <p:spPr>
          <a:xfrm>
            <a:off x="8722125" y="2224762"/>
            <a:ext cx="514885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000" dirty="0">
                <a:solidFill>
                  <a:srgbClr val="333333"/>
                </a:solidFill>
                <a:latin typeface="FontAwesome" pitchFamily="50" charset="0"/>
              </a:rPr>
              <a:t></a:t>
            </a:r>
            <a:endParaRPr lang="en-GB" sz="3000" dirty="0"/>
          </a:p>
        </p:txBody>
      </p:sp>
      <p:sp>
        <p:nvSpPr>
          <p:cNvPr id="74" name="Rectangle 73"/>
          <p:cNvSpPr/>
          <p:nvPr/>
        </p:nvSpPr>
        <p:spPr>
          <a:xfrm>
            <a:off x="8722125" y="4120432"/>
            <a:ext cx="184731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GB" sz="3000" dirty="0"/>
          </a:p>
        </p:txBody>
      </p:sp>
      <p:sp>
        <p:nvSpPr>
          <p:cNvPr id="12" name="Oval 11"/>
          <p:cNvSpPr/>
          <p:nvPr/>
        </p:nvSpPr>
        <p:spPr>
          <a:xfrm>
            <a:off x="195806" y="151755"/>
            <a:ext cx="966974" cy="9379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Box 13"/>
          <p:cNvSpPr txBox="1"/>
          <p:nvPr/>
        </p:nvSpPr>
        <p:spPr>
          <a:xfrm>
            <a:off x="293884" y="159082"/>
            <a:ext cx="84830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5400" dirty="0" smtClean="0">
                <a:solidFill>
                  <a:schemeClr val="bg1"/>
                </a:solidFill>
                <a:latin typeface="+mj-lt"/>
              </a:rPr>
              <a:t>v2</a:t>
            </a:r>
            <a:endParaRPr lang="en-GB" sz="5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9862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5394" y="1753224"/>
            <a:ext cx="1949351" cy="1590874"/>
          </a:xfrm>
          <a:prstGeom prst="rect">
            <a:avLst/>
          </a:prstGeom>
        </p:spPr>
      </p:pic>
      <p:cxnSp>
        <p:nvCxnSpPr>
          <p:cNvPr id="11" name="Straight Arrow Connector 10"/>
          <p:cNvCxnSpPr>
            <a:endCxn id="5" idx="1"/>
          </p:cNvCxnSpPr>
          <p:nvPr/>
        </p:nvCxnSpPr>
        <p:spPr>
          <a:xfrm>
            <a:off x="391160" y="2548661"/>
            <a:ext cx="1274234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13080" y="1949122"/>
            <a:ext cx="91403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500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GET</a:t>
            </a:r>
          </a:p>
        </p:txBody>
      </p:sp>
      <p:cxnSp>
        <p:nvCxnSpPr>
          <p:cNvPr id="15" name="Curved Connector 14"/>
          <p:cNvCxnSpPr>
            <a:cxnSpLocks/>
            <a:stCxn id="5" idx="2"/>
            <a:endCxn id="50" idx="1"/>
          </p:cNvCxnSpPr>
          <p:nvPr/>
        </p:nvCxnSpPr>
        <p:spPr>
          <a:xfrm rot="5400000">
            <a:off x="784149" y="3552805"/>
            <a:ext cx="2064629" cy="1647214"/>
          </a:xfrm>
          <a:prstGeom prst="curvedConnector4">
            <a:avLst>
              <a:gd name="adj1" fmla="val 31913"/>
              <a:gd name="adj2" fmla="val 113878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H="1">
            <a:off x="391160" y="2778760"/>
            <a:ext cx="1183640" cy="5081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9612" y="2664125"/>
            <a:ext cx="1769412" cy="1444025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7134" y="2658257"/>
            <a:ext cx="1783790" cy="1455759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856" y="4661849"/>
            <a:ext cx="1830349" cy="1493756"/>
          </a:xfrm>
          <a:prstGeom prst="rect">
            <a:avLst/>
          </a:prstGeom>
        </p:spPr>
      </p:pic>
      <p:cxnSp>
        <p:nvCxnSpPr>
          <p:cNvPr id="54" name="Curved Connector 16"/>
          <p:cNvCxnSpPr>
            <a:cxnSpLocks/>
            <a:stCxn id="25" idx="1"/>
            <a:endCxn id="50" idx="3"/>
          </p:cNvCxnSpPr>
          <p:nvPr/>
        </p:nvCxnSpPr>
        <p:spPr>
          <a:xfrm rot="10800000" flipV="1">
            <a:off x="2823206" y="3386137"/>
            <a:ext cx="1716407" cy="2022589"/>
          </a:xfrm>
          <a:prstGeom prst="curvedConnector3">
            <a:avLst>
              <a:gd name="adj1" fmla="val 50000"/>
            </a:avLst>
          </a:prstGeom>
          <a:ln w="5080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urved Connector 19"/>
          <p:cNvCxnSpPr>
            <a:cxnSpLocks/>
            <a:stCxn id="25" idx="3"/>
            <a:endCxn id="33" idx="2"/>
          </p:cNvCxnSpPr>
          <p:nvPr/>
        </p:nvCxnSpPr>
        <p:spPr>
          <a:xfrm>
            <a:off x="6309024" y="3386138"/>
            <a:ext cx="1920005" cy="727878"/>
          </a:xfrm>
          <a:prstGeom prst="curvedConnector4">
            <a:avLst>
              <a:gd name="adj1" fmla="val 26774"/>
              <a:gd name="adj2" fmla="val 131406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ectangle 70"/>
          <p:cNvSpPr/>
          <p:nvPr/>
        </p:nvSpPr>
        <p:spPr>
          <a:xfrm>
            <a:off x="3223098" y="1367093"/>
            <a:ext cx="569387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000" dirty="0">
                <a:solidFill>
                  <a:srgbClr val="333333"/>
                </a:solidFill>
                <a:latin typeface="FontAwesome" pitchFamily="50" charset="0"/>
              </a:rPr>
              <a:t></a:t>
            </a:r>
            <a:endParaRPr lang="en-GB" sz="3000" dirty="0"/>
          </a:p>
        </p:txBody>
      </p:sp>
      <p:sp>
        <p:nvSpPr>
          <p:cNvPr id="73" name="Rectangle 72"/>
          <p:cNvSpPr/>
          <p:nvPr/>
        </p:nvSpPr>
        <p:spPr>
          <a:xfrm>
            <a:off x="8722125" y="2224762"/>
            <a:ext cx="514885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000" dirty="0">
                <a:solidFill>
                  <a:srgbClr val="333333"/>
                </a:solidFill>
                <a:latin typeface="FontAwesome" pitchFamily="50" charset="0"/>
              </a:rPr>
              <a:t></a:t>
            </a:r>
            <a:endParaRPr lang="en-GB" sz="3000" dirty="0"/>
          </a:p>
        </p:txBody>
      </p:sp>
      <p:sp>
        <p:nvSpPr>
          <p:cNvPr id="74" name="Rectangle 73"/>
          <p:cNvSpPr/>
          <p:nvPr/>
        </p:nvSpPr>
        <p:spPr>
          <a:xfrm>
            <a:off x="8722125" y="4120432"/>
            <a:ext cx="184731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GB" sz="3000" dirty="0"/>
          </a:p>
        </p:txBody>
      </p:sp>
      <p:sp>
        <p:nvSpPr>
          <p:cNvPr id="76" name="Rectangle 75"/>
          <p:cNvSpPr/>
          <p:nvPr/>
        </p:nvSpPr>
        <p:spPr>
          <a:xfrm>
            <a:off x="2325623" y="4250833"/>
            <a:ext cx="569387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000" dirty="0">
                <a:solidFill>
                  <a:srgbClr val="333333"/>
                </a:solidFill>
                <a:latin typeface="FontAwesome" pitchFamily="50" charset="0"/>
              </a:rPr>
              <a:t></a:t>
            </a:r>
            <a:endParaRPr lang="en-GB" sz="3000" dirty="0"/>
          </a:p>
        </p:txBody>
      </p:sp>
      <p:sp>
        <p:nvSpPr>
          <p:cNvPr id="80" name="Rectangle 79"/>
          <p:cNvSpPr/>
          <p:nvPr/>
        </p:nvSpPr>
        <p:spPr>
          <a:xfrm>
            <a:off x="5963121" y="2342592"/>
            <a:ext cx="514885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000" dirty="0">
                <a:solidFill>
                  <a:srgbClr val="333333"/>
                </a:solidFill>
                <a:latin typeface="FontAwesome" pitchFamily="50" charset="0"/>
              </a:rPr>
              <a:t></a:t>
            </a:r>
            <a:endParaRPr lang="en-GB" sz="3000" dirty="0"/>
          </a:p>
        </p:txBody>
      </p:sp>
      <p:sp>
        <p:nvSpPr>
          <p:cNvPr id="18" name="Oval 17"/>
          <p:cNvSpPr/>
          <p:nvPr/>
        </p:nvSpPr>
        <p:spPr>
          <a:xfrm>
            <a:off x="195806" y="151755"/>
            <a:ext cx="966974" cy="9379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extBox 18"/>
          <p:cNvSpPr txBox="1"/>
          <p:nvPr/>
        </p:nvSpPr>
        <p:spPr>
          <a:xfrm>
            <a:off x="293884" y="159082"/>
            <a:ext cx="84830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5400" dirty="0" smtClean="0">
                <a:solidFill>
                  <a:schemeClr val="bg1"/>
                </a:solidFill>
                <a:latin typeface="+mj-lt"/>
              </a:rPr>
              <a:t>v3</a:t>
            </a:r>
            <a:endParaRPr lang="en-GB" sz="5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18093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5394" y="1753224"/>
            <a:ext cx="1949351" cy="159087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9612" y="4567706"/>
            <a:ext cx="1769412" cy="14440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7134" y="4561838"/>
            <a:ext cx="1783790" cy="145575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1413" y="3482183"/>
            <a:ext cx="1830349" cy="1493756"/>
          </a:xfrm>
          <a:prstGeom prst="rect">
            <a:avLst/>
          </a:prstGeom>
        </p:spPr>
      </p:pic>
      <p:cxnSp>
        <p:nvCxnSpPr>
          <p:cNvPr id="11" name="Straight Arrow Connector 10"/>
          <p:cNvCxnSpPr>
            <a:endCxn id="5" idx="1"/>
          </p:cNvCxnSpPr>
          <p:nvPr/>
        </p:nvCxnSpPr>
        <p:spPr>
          <a:xfrm>
            <a:off x="391160" y="2548661"/>
            <a:ext cx="1274234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13080" y="1949122"/>
            <a:ext cx="91403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500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GET</a:t>
            </a:r>
          </a:p>
        </p:txBody>
      </p:sp>
      <p:cxnSp>
        <p:nvCxnSpPr>
          <p:cNvPr id="15" name="Curved Connector 14"/>
          <p:cNvCxnSpPr>
            <a:cxnSpLocks/>
            <a:stCxn id="5" idx="2"/>
            <a:endCxn id="50" idx="1"/>
          </p:cNvCxnSpPr>
          <p:nvPr/>
        </p:nvCxnSpPr>
        <p:spPr>
          <a:xfrm rot="5400000">
            <a:off x="784149" y="3552805"/>
            <a:ext cx="2064629" cy="1647214"/>
          </a:xfrm>
          <a:prstGeom prst="curvedConnector4">
            <a:avLst>
              <a:gd name="adj1" fmla="val 31913"/>
              <a:gd name="adj2" fmla="val 113878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urved Connector 16"/>
          <p:cNvCxnSpPr>
            <a:cxnSpLocks/>
            <a:stCxn id="7" idx="1"/>
            <a:endCxn id="50" idx="2"/>
          </p:cNvCxnSpPr>
          <p:nvPr/>
        </p:nvCxnSpPr>
        <p:spPr>
          <a:xfrm rot="10800000" flipV="1">
            <a:off x="1908032" y="5289719"/>
            <a:ext cx="2631581" cy="865886"/>
          </a:xfrm>
          <a:prstGeom prst="curvedConnector4">
            <a:avLst>
              <a:gd name="adj1" fmla="val 32612"/>
              <a:gd name="adj2" fmla="val 126401"/>
            </a:avLst>
          </a:prstGeom>
          <a:ln w="5080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urved Connector 19"/>
          <p:cNvCxnSpPr>
            <a:cxnSpLocks/>
            <a:stCxn id="7" idx="3"/>
            <a:endCxn id="8" idx="2"/>
          </p:cNvCxnSpPr>
          <p:nvPr/>
        </p:nvCxnSpPr>
        <p:spPr>
          <a:xfrm>
            <a:off x="6309024" y="5289719"/>
            <a:ext cx="1920005" cy="727878"/>
          </a:xfrm>
          <a:prstGeom prst="curvedConnector4">
            <a:avLst>
              <a:gd name="adj1" fmla="val 26774"/>
              <a:gd name="adj2" fmla="val 131406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urved Connector 22"/>
          <p:cNvCxnSpPr>
            <a:cxnSpLocks/>
            <a:stCxn id="9" idx="2"/>
            <a:endCxn id="8" idx="3"/>
          </p:cNvCxnSpPr>
          <p:nvPr/>
        </p:nvCxnSpPr>
        <p:spPr>
          <a:xfrm rot="5400000">
            <a:off x="9876867" y="4219996"/>
            <a:ext cx="313779" cy="1825664"/>
          </a:xfrm>
          <a:prstGeom prst="curvedConnector2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H="1">
            <a:off x="391160" y="2778760"/>
            <a:ext cx="1183640" cy="5081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9612" y="2664125"/>
            <a:ext cx="1769412" cy="1444025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7134" y="2658257"/>
            <a:ext cx="1783790" cy="1455759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856" y="4661849"/>
            <a:ext cx="1830349" cy="1493756"/>
          </a:xfrm>
          <a:prstGeom prst="rect">
            <a:avLst/>
          </a:prstGeom>
        </p:spPr>
      </p:pic>
      <p:cxnSp>
        <p:nvCxnSpPr>
          <p:cNvPr id="54" name="Curved Connector 16"/>
          <p:cNvCxnSpPr>
            <a:cxnSpLocks/>
            <a:stCxn id="25" idx="1"/>
            <a:endCxn id="50" idx="3"/>
          </p:cNvCxnSpPr>
          <p:nvPr/>
        </p:nvCxnSpPr>
        <p:spPr>
          <a:xfrm rot="10800000" flipV="1">
            <a:off x="2823206" y="3386137"/>
            <a:ext cx="1716407" cy="2022589"/>
          </a:xfrm>
          <a:prstGeom prst="curvedConnector3">
            <a:avLst>
              <a:gd name="adj1" fmla="val 50000"/>
            </a:avLst>
          </a:prstGeom>
          <a:ln w="5080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urved Connector 19"/>
          <p:cNvCxnSpPr>
            <a:cxnSpLocks/>
            <a:stCxn id="25" idx="3"/>
            <a:endCxn id="33" idx="2"/>
          </p:cNvCxnSpPr>
          <p:nvPr/>
        </p:nvCxnSpPr>
        <p:spPr>
          <a:xfrm>
            <a:off x="6309024" y="3386138"/>
            <a:ext cx="1920005" cy="727878"/>
          </a:xfrm>
          <a:prstGeom prst="curvedConnector4">
            <a:avLst>
              <a:gd name="adj1" fmla="val 26774"/>
              <a:gd name="adj2" fmla="val 131406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ectangle 70"/>
          <p:cNvSpPr/>
          <p:nvPr/>
        </p:nvSpPr>
        <p:spPr>
          <a:xfrm>
            <a:off x="3223098" y="1367093"/>
            <a:ext cx="569387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000" dirty="0">
                <a:solidFill>
                  <a:srgbClr val="333333"/>
                </a:solidFill>
                <a:latin typeface="FontAwesome" pitchFamily="50" charset="0"/>
              </a:rPr>
              <a:t></a:t>
            </a:r>
            <a:endParaRPr lang="en-GB" sz="3000" dirty="0"/>
          </a:p>
        </p:txBody>
      </p:sp>
      <p:sp>
        <p:nvSpPr>
          <p:cNvPr id="73" name="Rectangle 72"/>
          <p:cNvSpPr/>
          <p:nvPr/>
        </p:nvSpPr>
        <p:spPr>
          <a:xfrm>
            <a:off x="8722125" y="2224762"/>
            <a:ext cx="514885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000" dirty="0">
                <a:solidFill>
                  <a:srgbClr val="333333"/>
                </a:solidFill>
                <a:latin typeface="FontAwesome" pitchFamily="50" charset="0"/>
              </a:rPr>
              <a:t></a:t>
            </a:r>
            <a:endParaRPr lang="en-GB" sz="3000" dirty="0"/>
          </a:p>
        </p:txBody>
      </p:sp>
      <p:sp>
        <p:nvSpPr>
          <p:cNvPr id="74" name="Rectangle 73"/>
          <p:cNvSpPr/>
          <p:nvPr/>
        </p:nvSpPr>
        <p:spPr>
          <a:xfrm>
            <a:off x="8722125" y="4120432"/>
            <a:ext cx="514885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000" dirty="0">
                <a:solidFill>
                  <a:srgbClr val="333333"/>
                </a:solidFill>
                <a:latin typeface="FontAwesome" pitchFamily="50" charset="0"/>
              </a:rPr>
              <a:t></a:t>
            </a:r>
            <a:endParaRPr lang="en-GB" sz="3000" dirty="0"/>
          </a:p>
        </p:txBody>
      </p:sp>
      <p:sp>
        <p:nvSpPr>
          <p:cNvPr id="75" name="Rectangle 74"/>
          <p:cNvSpPr/>
          <p:nvPr/>
        </p:nvSpPr>
        <p:spPr>
          <a:xfrm>
            <a:off x="11382031" y="3067098"/>
            <a:ext cx="569387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000" dirty="0">
                <a:solidFill>
                  <a:srgbClr val="333333"/>
                </a:solidFill>
                <a:latin typeface="FontAwesome" pitchFamily="50" charset="0"/>
              </a:rPr>
              <a:t></a:t>
            </a:r>
            <a:endParaRPr lang="en-GB" sz="3000" dirty="0"/>
          </a:p>
        </p:txBody>
      </p:sp>
      <p:sp>
        <p:nvSpPr>
          <p:cNvPr id="76" name="Rectangle 75"/>
          <p:cNvSpPr/>
          <p:nvPr/>
        </p:nvSpPr>
        <p:spPr>
          <a:xfrm>
            <a:off x="2325623" y="4250833"/>
            <a:ext cx="569387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000" dirty="0">
                <a:solidFill>
                  <a:srgbClr val="333333"/>
                </a:solidFill>
                <a:latin typeface="FontAwesome" pitchFamily="50" charset="0"/>
              </a:rPr>
              <a:t></a:t>
            </a:r>
            <a:endParaRPr lang="en-GB" sz="3000" dirty="0"/>
          </a:p>
        </p:txBody>
      </p:sp>
      <p:sp>
        <p:nvSpPr>
          <p:cNvPr id="80" name="Rectangle 79"/>
          <p:cNvSpPr/>
          <p:nvPr/>
        </p:nvSpPr>
        <p:spPr>
          <a:xfrm>
            <a:off x="5963121" y="2342592"/>
            <a:ext cx="514885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000" dirty="0">
                <a:solidFill>
                  <a:srgbClr val="333333"/>
                </a:solidFill>
                <a:latin typeface="FontAwesome" pitchFamily="50" charset="0"/>
              </a:rPr>
              <a:t></a:t>
            </a:r>
            <a:endParaRPr lang="en-GB" sz="3000" dirty="0"/>
          </a:p>
        </p:txBody>
      </p:sp>
      <p:sp>
        <p:nvSpPr>
          <p:cNvPr id="81" name="Rectangle 80"/>
          <p:cNvSpPr/>
          <p:nvPr/>
        </p:nvSpPr>
        <p:spPr>
          <a:xfrm>
            <a:off x="5874147" y="4223614"/>
            <a:ext cx="514885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000" dirty="0">
                <a:solidFill>
                  <a:srgbClr val="333333"/>
                </a:solidFill>
                <a:latin typeface="FontAwesome" pitchFamily="50" charset="0"/>
              </a:rPr>
              <a:t></a:t>
            </a:r>
            <a:endParaRPr lang="en-GB" sz="3000" dirty="0"/>
          </a:p>
        </p:txBody>
      </p:sp>
      <p:sp>
        <p:nvSpPr>
          <p:cNvPr id="26" name="Oval 25"/>
          <p:cNvSpPr/>
          <p:nvPr/>
        </p:nvSpPr>
        <p:spPr>
          <a:xfrm>
            <a:off x="195806" y="151755"/>
            <a:ext cx="966974" cy="9379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TextBox 26"/>
          <p:cNvSpPr txBox="1"/>
          <p:nvPr/>
        </p:nvSpPr>
        <p:spPr>
          <a:xfrm>
            <a:off x="293884" y="159082"/>
            <a:ext cx="84830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5400" dirty="0" smtClean="0">
                <a:solidFill>
                  <a:schemeClr val="bg1"/>
                </a:solidFill>
                <a:latin typeface="+mj-lt"/>
              </a:rPr>
              <a:t>v4</a:t>
            </a:r>
            <a:endParaRPr lang="en-GB" sz="5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99815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5394" y="1753224"/>
            <a:ext cx="1949351" cy="159087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9612" y="4567706"/>
            <a:ext cx="1769412" cy="14440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7134" y="4561838"/>
            <a:ext cx="1783790" cy="145575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1413" y="3482183"/>
            <a:ext cx="1830349" cy="1493756"/>
          </a:xfrm>
          <a:prstGeom prst="rect">
            <a:avLst/>
          </a:prstGeom>
        </p:spPr>
      </p:pic>
      <p:cxnSp>
        <p:nvCxnSpPr>
          <p:cNvPr id="11" name="Straight Arrow Connector 10"/>
          <p:cNvCxnSpPr>
            <a:endCxn id="5" idx="1"/>
          </p:cNvCxnSpPr>
          <p:nvPr/>
        </p:nvCxnSpPr>
        <p:spPr>
          <a:xfrm>
            <a:off x="391160" y="2548661"/>
            <a:ext cx="1274234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13080" y="1949122"/>
            <a:ext cx="91403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500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GET</a:t>
            </a:r>
          </a:p>
        </p:txBody>
      </p:sp>
      <p:cxnSp>
        <p:nvCxnSpPr>
          <p:cNvPr id="15" name="Curved Connector 14"/>
          <p:cNvCxnSpPr>
            <a:cxnSpLocks/>
            <a:stCxn id="5" idx="2"/>
            <a:endCxn id="50" idx="1"/>
          </p:cNvCxnSpPr>
          <p:nvPr/>
        </p:nvCxnSpPr>
        <p:spPr>
          <a:xfrm rot="5400000">
            <a:off x="784149" y="3552805"/>
            <a:ext cx="2064629" cy="1647214"/>
          </a:xfrm>
          <a:prstGeom prst="curvedConnector4">
            <a:avLst>
              <a:gd name="adj1" fmla="val 31913"/>
              <a:gd name="adj2" fmla="val 113878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urved Connector 16"/>
          <p:cNvCxnSpPr>
            <a:cxnSpLocks/>
            <a:stCxn id="7" idx="1"/>
            <a:endCxn id="50" idx="2"/>
          </p:cNvCxnSpPr>
          <p:nvPr/>
        </p:nvCxnSpPr>
        <p:spPr>
          <a:xfrm rot="10800000" flipV="1">
            <a:off x="1908032" y="5289719"/>
            <a:ext cx="2631581" cy="865886"/>
          </a:xfrm>
          <a:prstGeom prst="curvedConnector4">
            <a:avLst>
              <a:gd name="adj1" fmla="val 32612"/>
              <a:gd name="adj2" fmla="val 126401"/>
            </a:avLst>
          </a:prstGeom>
          <a:ln w="5080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urved Connector 19"/>
          <p:cNvCxnSpPr>
            <a:cxnSpLocks/>
            <a:stCxn id="7" idx="3"/>
            <a:endCxn id="8" idx="2"/>
          </p:cNvCxnSpPr>
          <p:nvPr/>
        </p:nvCxnSpPr>
        <p:spPr>
          <a:xfrm>
            <a:off x="6309024" y="5289719"/>
            <a:ext cx="1920005" cy="727878"/>
          </a:xfrm>
          <a:prstGeom prst="curvedConnector4">
            <a:avLst>
              <a:gd name="adj1" fmla="val 26774"/>
              <a:gd name="adj2" fmla="val 131406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urved Connector 22"/>
          <p:cNvCxnSpPr>
            <a:cxnSpLocks/>
            <a:stCxn id="9" idx="2"/>
            <a:endCxn id="8" idx="3"/>
          </p:cNvCxnSpPr>
          <p:nvPr/>
        </p:nvCxnSpPr>
        <p:spPr>
          <a:xfrm rot="5400000">
            <a:off x="9876867" y="4219996"/>
            <a:ext cx="313779" cy="1825664"/>
          </a:xfrm>
          <a:prstGeom prst="curvedConnector2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H="1">
            <a:off x="391160" y="2778760"/>
            <a:ext cx="1183640" cy="5081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9612" y="2664125"/>
            <a:ext cx="1769412" cy="1444025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7134" y="2658257"/>
            <a:ext cx="1783790" cy="1455759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9612" y="760544"/>
            <a:ext cx="1769412" cy="1444025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856" y="4661849"/>
            <a:ext cx="1830349" cy="1493756"/>
          </a:xfrm>
          <a:prstGeom prst="rect">
            <a:avLst/>
          </a:prstGeom>
        </p:spPr>
      </p:pic>
      <p:cxnSp>
        <p:nvCxnSpPr>
          <p:cNvPr id="54" name="Curved Connector 16"/>
          <p:cNvCxnSpPr>
            <a:cxnSpLocks/>
            <a:stCxn id="25" idx="1"/>
            <a:endCxn id="50" idx="3"/>
          </p:cNvCxnSpPr>
          <p:nvPr/>
        </p:nvCxnSpPr>
        <p:spPr>
          <a:xfrm rot="10800000" flipV="1">
            <a:off x="2823206" y="3386137"/>
            <a:ext cx="1716407" cy="2022589"/>
          </a:xfrm>
          <a:prstGeom prst="curvedConnector3">
            <a:avLst>
              <a:gd name="adj1" fmla="val 50000"/>
            </a:avLst>
          </a:prstGeom>
          <a:ln w="5080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urved Connector 19"/>
          <p:cNvCxnSpPr>
            <a:cxnSpLocks/>
            <a:stCxn id="25" idx="3"/>
            <a:endCxn id="33" idx="2"/>
          </p:cNvCxnSpPr>
          <p:nvPr/>
        </p:nvCxnSpPr>
        <p:spPr>
          <a:xfrm>
            <a:off x="6309024" y="3386138"/>
            <a:ext cx="1920005" cy="727878"/>
          </a:xfrm>
          <a:prstGeom prst="curvedConnector4">
            <a:avLst>
              <a:gd name="adj1" fmla="val 26774"/>
              <a:gd name="adj2" fmla="val 131406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urved Connector 16"/>
          <p:cNvCxnSpPr>
            <a:cxnSpLocks/>
            <a:stCxn id="49" idx="1"/>
            <a:endCxn id="5" idx="3"/>
          </p:cNvCxnSpPr>
          <p:nvPr/>
        </p:nvCxnSpPr>
        <p:spPr>
          <a:xfrm rot="10800000" flipV="1">
            <a:off x="3614746" y="1482557"/>
            <a:ext cx="924867" cy="1066104"/>
          </a:xfrm>
          <a:prstGeom prst="curvedConnector3">
            <a:avLst>
              <a:gd name="adj1" fmla="val 50000"/>
            </a:avLst>
          </a:prstGeom>
          <a:ln w="5080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ectangle 70"/>
          <p:cNvSpPr/>
          <p:nvPr/>
        </p:nvSpPr>
        <p:spPr>
          <a:xfrm>
            <a:off x="3223098" y="1367093"/>
            <a:ext cx="569387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000" dirty="0">
                <a:solidFill>
                  <a:srgbClr val="333333"/>
                </a:solidFill>
                <a:latin typeface="FontAwesome" pitchFamily="50" charset="0"/>
              </a:rPr>
              <a:t></a:t>
            </a:r>
            <a:endParaRPr lang="en-GB" sz="3000" dirty="0"/>
          </a:p>
        </p:txBody>
      </p:sp>
      <p:sp>
        <p:nvSpPr>
          <p:cNvPr id="72" name="Rectangle 71"/>
          <p:cNvSpPr/>
          <p:nvPr/>
        </p:nvSpPr>
        <p:spPr>
          <a:xfrm>
            <a:off x="6024330" y="406140"/>
            <a:ext cx="569387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000" dirty="0">
                <a:solidFill>
                  <a:srgbClr val="333333"/>
                </a:solidFill>
                <a:latin typeface="FontAwesome" pitchFamily="50" charset="0"/>
              </a:rPr>
              <a:t></a:t>
            </a:r>
            <a:endParaRPr lang="en-GB" sz="3000" dirty="0"/>
          </a:p>
        </p:txBody>
      </p:sp>
      <p:sp>
        <p:nvSpPr>
          <p:cNvPr id="73" name="Rectangle 72"/>
          <p:cNvSpPr/>
          <p:nvPr/>
        </p:nvSpPr>
        <p:spPr>
          <a:xfrm>
            <a:off x="8722125" y="2224762"/>
            <a:ext cx="514885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000" dirty="0">
                <a:solidFill>
                  <a:srgbClr val="333333"/>
                </a:solidFill>
                <a:latin typeface="FontAwesome" pitchFamily="50" charset="0"/>
              </a:rPr>
              <a:t></a:t>
            </a:r>
            <a:endParaRPr lang="en-GB" sz="3000" dirty="0"/>
          </a:p>
        </p:txBody>
      </p:sp>
      <p:sp>
        <p:nvSpPr>
          <p:cNvPr id="74" name="Rectangle 73"/>
          <p:cNvSpPr/>
          <p:nvPr/>
        </p:nvSpPr>
        <p:spPr>
          <a:xfrm>
            <a:off x="8722125" y="4120432"/>
            <a:ext cx="514885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000" dirty="0">
                <a:solidFill>
                  <a:srgbClr val="333333"/>
                </a:solidFill>
                <a:latin typeface="FontAwesome" pitchFamily="50" charset="0"/>
              </a:rPr>
              <a:t></a:t>
            </a:r>
            <a:endParaRPr lang="en-GB" sz="3000" dirty="0"/>
          </a:p>
        </p:txBody>
      </p:sp>
      <p:sp>
        <p:nvSpPr>
          <p:cNvPr id="75" name="Rectangle 74"/>
          <p:cNvSpPr/>
          <p:nvPr/>
        </p:nvSpPr>
        <p:spPr>
          <a:xfrm>
            <a:off x="11382031" y="3067098"/>
            <a:ext cx="569387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000" dirty="0">
                <a:solidFill>
                  <a:srgbClr val="333333"/>
                </a:solidFill>
                <a:latin typeface="FontAwesome" pitchFamily="50" charset="0"/>
              </a:rPr>
              <a:t></a:t>
            </a:r>
            <a:endParaRPr lang="en-GB" sz="3000" dirty="0"/>
          </a:p>
        </p:txBody>
      </p:sp>
      <p:sp>
        <p:nvSpPr>
          <p:cNvPr id="76" name="Rectangle 75"/>
          <p:cNvSpPr/>
          <p:nvPr/>
        </p:nvSpPr>
        <p:spPr>
          <a:xfrm>
            <a:off x="2325623" y="4250833"/>
            <a:ext cx="569387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000" dirty="0">
                <a:solidFill>
                  <a:srgbClr val="333333"/>
                </a:solidFill>
                <a:latin typeface="FontAwesome" pitchFamily="50" charset="0"/>
              </a:rPr>
              <a:t></a:t>
            </a:r>
            <a:endParaRPr lang="en-GB" sz="3000" dirty="0"/>
          </a:p>
        </p:txBody>
      </p:sp>
      <p:sp>
        <p:nvSpPr>
          <p:cNvPr id="80" name="Rectangle 79"/>
          <p:cNvSpPr/>
          <p:nvPr/>
        </p:nvSpPr>
        <p:spPr>
          <a:xfrm>
            <a:off x="5963121" y="2342592"/>
            <a:ext cx="514885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000" dirty="0">
                <a:solidFill>
                  <a:srgbClr val="333333"/>
                </a:solidFill>
                <a:latin typeface="FontAwesome" pitchFamily="50" charset="0"/>
              </a:rPr>
              <a:t></a:t>
            </a:r>
            <a:endParaRPr lang="en-GB" sz="3000" dirty="0"/>
          </a:p>
        </p:txBody>
      </p:sp>
      <p:sp>
        <p:nvSpPr>
          <p:cNvPr id="81" name="Rectangle 80"/>
          <p:cNvSpPr/>
          <p:nvPr/>
        </p:nvSpPr>
        <p:spPr>
          <a:xfrm>
            <a:off x="5874147" y="4223614"/>
            <a:ext cx="514885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000" dirty="0">
                <a:solidFill>
                  <a:srgbClr val="333333"/>
                </a:solidFill>
                <a:latin typeface="FontAwesome" pitchFamily="50" charset="0"/>
              </a:rPr>
              <a:t></a:t>
            </a:r>
            <a:endParaRPr lang="en-GB" sz="3000" dirty="0"/>
          </a:p>
        </p:txBody>
      </p:sp>
      <p:sp>
        <p:nvSpPr>
          <p:cNvPr id="29" name="Oval 28"/>
          <p:cNvSpPr/>
          <p:nvPr/>
        </p:nvSpPr>
        <p:spPr>
          <a:xfrm>
            <a:off x="195806" y="151755"/>
            <a:ext cx="966974" cy="9379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TextBox 29"/>
          <p:cNvSpPr txBox="1"/>
          <p:nvPr/>
        </p:nvSpPr>
        <p:spPr>
          <a:xfrm>
            <a:off x="293884" y="159082"/>
            <a:ext cx="84830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5400" dirty="0" smtClean="0">
                <a:solidFill>
                  <a:schemeClr val="bg1"/>
                </a:solidFill>
                <a:latin typeface="+mj-lt"/>
              </a:rPr>
              <a:t>v5</a:t>
            </a:r>
            <a:endParaRPr lang="en-GB" sz="5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61498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3000" r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80000"/>
            </a:schemeClr>
          </a:solidFill>
        </p:spPr>
        <p:txBody>
          <a:bodyPr wrap="none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 cap="none" baseline="0">
                <a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8000" b="0" i="0" u="none" strike="noStrike" kern="1200" cap="none" spc="0" normalizeH="0" baseline="0" noProof="0" dirty="0">
              <a:ln>
                <a:noFill/>
              </a:ln>
              <a:solidFill>
                <a:srgbClr val="ACADA8">
                  <a:lumMod val="20000"/>
                  <a:lumOff val="80000"/>
                </a:srgbClr>
              </a:solidFill>
              <a:effectLst/>
              <a:uLnTx/>
              <a:uFillTx/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0" b="0" i="0" u="none" strike="noStrike" kern="1200" cap="none" spc="0" normalizeH="0" baseline="0" noProof="0" dirty="0">
                <a:ln>
                  <a:noFill/>
                </a:ln>
                <a:solidFill>
                  <a:srgbClr val="ACADA8">
                    <a:lumMod val="20000"/>
                    <a:lumOff val="80000"/>
                  </a:srgbClr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Docker is a Platform</a:t>
            </a:r>
          </a:p>
        </p:txBody>
      </p:sp>
    </p:spTree>
    <p:extLst>
      <p:ext uri="{BB962C8B-B14F-4D97-AF65-F5344CB8AC3E}">
        <p14:creationId xmlns:p14="http://schemas.microsoft.com/office/powerpoint/2010/main" val="2035795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6.jpe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Custom 51">
      <a:dk1>
        <a:srgbClr val="008EC0"/>
      </a:dk1>
      <a:lt1>
        <a:srgbClr val="FFFFFF"/>
      </a:lt1>
      <a:dk2>
        <a:srgbClr val="1C2B30"/>
      </a:dk2>
      <a:lt2>
        <a:srgbClr val="F2F2F2"/>
      </a:lt2>
      <a:accent1>
        <a:srgbClr val="008EC0"/>
      </a:accent1>
      <a:accent2>
        <a:srgbClr val="005D7E"/>
      </a:accent2>
      <a:accent3>
        <a:srgbClr val="01A08D"/>
      </a:accent3>
      <a:accent4>
        <a:srgbClr val="08D7BE"/>
      </a:accent4>
      <a:accent5>
        <a:srgbClr val="2FB5E5"/>
      </a:accent5>
      <a:accent6>
        <a:srgbClr val="75A0AF"/>
      </a:accent6>
      <a:hlink>
        <a:srgbClr val="2FB5E5"/>
      </a:hlink>
      <a:folHlink>
        <a:srgbClr val="2FB5E5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dirty="0"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514949"/>
      </a:dk2>
      <a:lt2>
        <a:srgbClr val="E1E1DB"/>
      </a:lt2>
      <a:accent1>
        <a:srgbClr val="9DBFBE"/>
      </a:accent1>
      <a:accent2>
        <a:srgbClr val="DB8631"/>
      </a:accent2>
      <a:accent3>
        <a:srgbClr val="E3CC5A"/>
      </a:accent3>
      <a:accent4>
        <a:srgbClr val="ACADA8"/>
      </a:accent4>
      <a:accent5>
        <a:srgbClr val="927C61"/>
      </a:accent5>
      <a:accent6>
        <a:srgbClr val="B3B435"/>
      </a:accent6>
      <a:hlink>
        <a:srgbClr val="0000FF"/>
      </a:hlink>
      <a:folHlink>
        <a:srgbClr val="800080"/>
      </a:folHlink>
    </a:clrScheme>
    <a:fontScheme name="Wood Type">
      <a:majorFont>
        <a:latin typeface="Arial Black" panose="020B0A04020102020204"/>
        <a:ea typeface=""/>
        <a:cs typeface=""/>
        <a:font script="Jpan" typeface="HGｺﾞｼｯｸM"/>
        <a:font script="Hang" typeface="HY중고딕"/>
        <a:font script="Hans" typeface="黑体"/>
        <a:font script="Hant" typeface="微軟正黑體"/>
        <a:font script="Arab" typeface="Tahoma"/>
        <a:font script="Hebr" typeface="Levenim MT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 panose="020B0604020202020204"/>
        <a:ea typeface=""/>
        <a:cs typeface=""/>
        <a:font script="Jpan" typeface="HGｺﾞｼｯｸM"/>
        <a:font script="Hang" typeface="HY중고딕"/>
        <a:font script="Hans" typeface="黑体"/>
        <a:font script="Hant" typeface="微軟正黑體"/>
        <a:font script="Arab" typeface="Tahoma"/>
        <a:font script="Hebr" typeface="Levenim MT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>
    <a:spDef>
      <a:spPr>
        <a:noFill/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Wood Type" id="{7ACABC62-BF99-48CF-A9DC-4DB89C7B13DC}" vid="{BE1B6DD8-9976-4550-A6F4-B2DD4EA939D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2320</TotalTime>
  <Words>405</Words>
  <Application>Microsoft Office PowerPoint</Application>
  <PresentationFormat>Widescreen</PresentationFormat>
  <Paragraphs>213</Paragraphs>
  <Slides>39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39</vt:i4>
      </vt:variant>
    </vt:vector>
  </HeadingPairs>
  <TitlesOfParts>
    <vt:vector size="53" baseType="lpstr">
      <vt:lpstr>Arial</vt:lpstr>
      <vt:lpstr>Arial Black</vt:lpstr>
      <vt:lpstr>Calibri</vt:lpstr>
      <vt:lpstr>Calibri Light</vt:lpstr>
      <vt:lpstr>Comic Sans MS</vt:lpstr>
      <vt:lpstr>Consolas</vt:lpstr>
      <vt:lpstr>FontAwesome</vt:lpstr>
      <vt:lpstr>Helvetica Light</vt:lpstr>
      <vt:lpstr>Segoe UI</vt:lpstr>
      <vt:lpstr>Segoe UI Black</vt:lpstr>
      <vt:lpstr>Wingdings</vt:lpstr>
      <vt:lpstr>Office Theme</vt:lpstr>
      <vt:lpstr>1_Office Theme</vt:lpstr>
      <vt:lpstr>Wood Type</vt:lpstr>
      <vt:lpstr>The Velvet Revolution</vt:lpstr>
      <vt:lpstr>Today</vt:lpstr>
      <vt:lpstr>Without any…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Hub download slide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From</vt:lpstr>
      <vt:lpstr>To</vt:lpstr>
      <vt:lpstr>Takeaways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Elton Stoneman</dc:creator>
  <cp:lastModifiedBy>elton</cp:lastModifiedBy>
  <cp:revision>192</cp:revision>
  <dcterms:created xsi:type="dcterms:W3CDTF">2016-10-10T21:28:20Z</dcterms:created>
  <dcterms:modified xsi:type="dcterms:W3CDTF">2017-01-17T09:47:12Z</dcterms:modified>
</cp:coreProperties>
</file>